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6858000" cy="9144000"/>
  <p:embeddedFontLs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Open Sans ExtraBold" panose="020B0604020202020204" charset="0"/>
      <p:bold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ers, Emily (myerse6)" userId="S::myerse6@ucmail.uc.edu::be61c925-8cb1-4653-9a02-e4bb22081dcb" providerId="AD" clId="Web-{6A2E32C6-15A9-4580-84E6-3E2D250BF5B3}"/>
    <pc:docChg chg="modSld sldOrd">
      <pc:chgData name="Myers, Emily (myerse6)" userId="S::myerse6@ucmail.uc.edu::be61c925-8cb1-4653-9a02-e4bb22081dcb" providerId="AD" clId="Web-{6A2E32C6-15A9-4580-84E6-3E2D250BF5B3}" dt="2024-01-03T13:22:48.023" v="21" actId="20577"/>
      <pc:docMkLst>
        <pc:docMk/>
      </pc:docMkLst>
      <pc:sldChg chg="ord">
        <pc:chgData name="Myers, Emily (myerse6)" userId="S::myerse6@ucmail.uc.edu::be61c925-8cb1-4653-9a02-e4bb22081dcb" providerId="AD" clId="Web-{6A2E32C6-15A9-4580-84E6-3E2D250BF5B3}" dt="2024-01-03T13:20:11.660" v="0"/>
        <pc:sldMkLst>
          <pc:docMk/>
          <pc:sldMk cId="0" sldId="258"/>
        </pc:sldMkLst>
      </pc:sldChg>
      <pc:sldChg chg="modSp">
        <pc:chgData name="Myers, Emily (myerse6)" userId="S::myerse6@ucmail.uc.edu::be61c925-8cb1-4653-9a02-e4bb22081dcb" providerId="AD" clId="Web-{6A2E32C6-15A9-4580-84E6-3E2D250BF5B3}" dt="2024-01-03T13:20:53.614" v="5" actId="20577"/>
        <pc:sldMkLst>
          <pc:docMk/>
          <pc:sldMk cId="0" sldId="264"/>
        </pc:sldMkLst>
        <pc:spChg chg="mod">
          <ac:chgData name="Myers, Emily (myerse6)" userId="S::myerse6@ucmail.uc.edu::be61c925-8cb1-4653-9a02-e4bb22081dcb" providerId="AD" clId="Web-{6A2E32C6-15A9-4580-84E6-3E2D250BF5B3}" dt="2024-01-03T13:20:53.614" v="5" actId="20577"/>
          <ac:spMkLst>
            <pc:docMk/>
            <pc:sldMk cId="0" sldId="264"/>
            <ac:spMk id="134" creationId="{00000000-0000-0000-0000-000000000000}"/>
          </ac:spMkLst>
        </pc:spChg>
      </pc:sldChg>
      <pc:sldChg chg="modSp">
        <pc:chgData name="Myers, Emily (myerse6)" userId="S::myerse6@ucmail.uc.edu::be61c925-8cb1-4653-9a02-e4bb22081dcb" providerId="AD" clId="Web-{6A2E32C6-15A9-4580-84E6-3E2D250BF5B3}" dt="2024-01-03T13:21:10.380" v="8" actId="20577"/>
        <pc:sldMkLst>
          <pc:docMk/>
          <pc:sldMk cId="0" sldId="265"/>
        </pc:sldMkLst>
        <pc:spChg chg="mod">
          <ac:chgData name="Myers, Emily (myerse6)" userId="S::myerse6@ucmail.uc.edu::be61c925-8cb1-4653-9a02-e4bb22081dcb" providerId="AD" clId="Web-{6A2E32C6-15A9-4580-84E6-3E2D250BF5B3}" dt="2024-01-03T13:21:10.380" v="8" actId="20577"/>
          <ac:spMkLst>
            <pc:docMk/>
            <pc:sldMk cId="0" sldId="265"/>
            <ac:spMk id="143" creationId="{00000000-0000-0000-0000-000000000000}"/>
          </ac:spMkLst>
        </pc:spChg>
      </pc:sldChg>
      <pc:sldChg chg="modSp">
        <pc:chgData name="Myers, Emily (myerse6)" userId="S::myerse6@ucmail.uc.edu::be61c925-8cb1-4653-9a02-e4bb22081dcb" providerId="AD" clId="Web-{6A2E32C6-15A9-4580-84E6-3E2D250BF5B3}" dt="2024-01-03T13:22:08.163" v="17" actId="20577"/>
        <pc:sldMkLst>
          <pc:docMk/>
          <pc:sldMk cId="0" sldId="267"/>
        </pc:sldMkLst>
        <pc:spChg chg="mod">
          <ac:chgData name="Myers, Emily (myerse6)" userId="S::myerse6@ucmail.uc.edu::be61c925-8cb1-4653-9a02-e4bb22081dcb" providerId="AD" clId="Web-{6A2E32C6-15A9-4580-84E6-3E2D250BF5B3}" dt="2024-01-03T13:22:02.882" v="16" actId="20577"/>
          <ac:spMkLst>
            <pc:docMk/>
            <pc:sldMk cId="0" sldId="267"/>
            <ac:spMk id="159" creationId="{00000000-0000-0000-0000-000000000000}"/>
          </ac:spMkLst>
        </pc:spChg>
        <pc:spChg chg="mod">
          <ac:chgData name="Myers, Emily (myerse6)" userId="S::myerse6@ucmail.uc.edu::be61c925-8cb1-4653-9a02-e4bb22081dcb" providerId="AD" clId="Web-{6A2E32C6-15A9-4580-84E6-3E2D250BF5B3}" dt="2024-01-03T13:22:08.163" v="17" actId="20577"/>
          <ac:spMkLst>
            <pc:docMk/>
            <pc:sldMk cId="0" sldId="267"/>
            <ac:spMk id="161" creationId="{00000000-0000-0000-0000-000000000000}"/>
          </ac:spMkLst>
        </pc:spChg>
      </pc:sldChg>
      <pc:sldChg chg="modSp">
        <pc:chgData name="Myers, Emily (myerse6)" userId="S::myerse6@ucmail.uc.edu::be61c925-8cb1-4653-9a02-e4bb22081dcb" providerId="AD" clId="Web-{6A2E32C6-15A9-4580-84E6-3E2D250BF5B3}" dt="2024-01-03T13:22:48.023" v="21" actId="20577"/>
        <pc:sldMkLst>
          <pc:docMk/>
          <pc:sldMk cId="0" sldId="270"/>
        </pc:sldMkLst>
        <pc:spChg chg="mod">
          <ac:chgData name="Myers, Emily (myerse6)" userId="S::myerse6@ucmail.uc.edu::be61c925-8cb1-4653-9a02-e4bb22081dcb" providerId="AD" clId="Web-{6A2E32C6-15A9-4580-84E6-3E2D250BF5B3}" dt="2024-01-03T13:22:48.023" v="21" actId="20577"/>
          <ac:spMkLst>
            <pc:docMk/>
            <pc:sldMk cId="0" sldId="270"/>
            <ac:spMk id="197" creationId="{00000000-0000-0000-0000-000000000000}"/>
          </ac:spMkLst>
        </pc:spChg>
      </pc:sldChg>
    </pc:docChg>
  </pc:docChgLst>
  <pc:docChgLst>
    <pc:chgData name="Myers, Emily (myerse6)" userId="S::myerse6@ucmail.uc.edu::be61c925-8cb1-4653-9a02-e4bb22081dcb" providerId="AD" clId="Web-{6DCFFFA9-9A05-4284-B575-CFCDE1F1B9F2}"/>
    <pc:docChg chg="modSld">
      <pc:chgData name="Myers, Emily (myerse6)" userId="S::myerse6@ucmail.uc.edu::be61c925-8cb1-4653-9a02-e4bb22081dcb" providerId="AD" clId="Web-{6DCFFFA9-9A05-4284-B575-CFCDE1F1B9F2}" dt="2024-04-24T16:44:13.063" v="0" actId="20577"/>
      <pc:docMkLst>
        <pc:docMk/>
      </pc:docMkLst>
      <pc:sldChg chg="modSp">
        <pc:chgData name="Myers, Emily (myerse6)" userId="S::myerse6@ucmail.uc.edu::be61c925-8cb1-4653-9a02-e4bb22081dcb" providerId="AD" clId="Web-{6DCFFFA9-9A05-4284-B575-CFCDE1F1B9F2}" dt="2024-04-24T16:44:13.063" v="0" actId="20577"/>
        <pc:sldMkLst>
          <pc:docMk/>
          <pc:sldMk cId="0" sldId="256"/>
        </pc:sldMkLst>
        <pc:spChg chg="mod">
          <ac:chgData name="Myers, Emily (myerse6)" userId="S::myerse6@ucmail.uc.edu::be61c925-8cb1-4653-9a02-e4bb22081dcb" providerId="AD" clId="Web-{6DCFFFA9-9A05-4284-B575-CFCDE1F1B9F2}" dt="2024-04-24T16:44:13.063" v="0" actId="20577"/>
          <ac:spMkLst>
            <pc:docMk/>
            <pc:sldMk cId="0" sldId="256"/>
            <ac:spMk id="6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3039dc3f0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13039dc3f0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03cb6253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03cb6253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039dc3f0b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3039dc3f0b_3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2a25ad2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2a25ad2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2a25ad2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2a25ad2b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2a25ad2b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2a25ad2b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2a25ad2b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e2a25ad2b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21107c4b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21107c4b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039dc3f0b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039dc3f0b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039dc3f0b_3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039dc3f0b_3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21107c4bb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21107c4bb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03cb6253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03cb6253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21107c4bb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21107c4bb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03cb6253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03cb6253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169100" y="400050"/>
            <a:ext cx="7554900" cy="3842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533400" y="1440375"/>
            <a:ext cx="5041200" cy="3150600"/>
          </a:xfrm>
          <a:prstGeom prst="rect">
            <a:avLst/>
          </a:prstGeom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688"/>
            <a:ext cx="9144000" cy="507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l="8147" r="7506"/>
          <a:stretch/>
        </p:blipFill>
        <p:spPr>
          <a:xfrm>
            <a:off x="0" y="1040225"/>
            <a:ext cx="9144001" cy="415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5">
            <a:alphaModFix amt="78000"/>
          </a:blip>
          <a:srcRect l="50335" t="85786"/>
          <a:stretch/>
        </p:blipFill>
        <p:spPr>
          <a:xfrm>
            <a:off x="0" y="-76200"/>
            <a:ext cx="9144001" cy="127627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" name="Google Shape;61;p14"/>
          <p:cNvSpPr txBox="1"/>
          <p:nvPr/>
        </p:nvSpPr>
        <p:spPr>
          <a:xfrm>
            <a:off x="68850" y="60925"/>
            <a:ext cx="90063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6300">
                <a:latin typeface="Open Sans ExtraBold"/>
                <a:ea typeface="Open Sans ExtraBold"/>
                <a:cs typeface="Open Sans ExtraBold"/>
                <a:sym typeface="Open Sans ExtraBold"/>
              </a:rPr>
              <a:t>Being a Bearcat </a:t>
            </a:r>
            <a:endParaRPr sz="63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424" y="0"/>
            <a:ext cx="9277350" cy="6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25350" y="419925"/>
            <a:ext cx="4451450" cy="10253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425350" y="419925"/>
            <a:ext cx="4451400" cy="10254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Amnesty Policy, pt 3</a:t>
            </a:r>
            <a:endParaRPr sz="33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425350" y="1589450"/>
            <a:ext cx="8334525" cy="31805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506325" y="1589450"/>
            <a:ext cx="8264700" cy="33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1000">
              <a:spcBef>
                <a:spcPts val="1000"/>
              </a:spcBef>
              <a:buClr>
                <a:srgbClr val="434343"/>
              </a:buClr>
              <a:buSzPts val="2400"/>
            </a:pPr>
            <a:r>
              <a:rPr lang="en" sz="2400" b="1">
                <a:solidFill>
                  <a:schemeClr val="bg2">
                    <a:lumMod val="75000"/>
                  </a:schemeClr>
                </a:solidFill>
                <a:latin typeface="Open Sans"/>
                <a:ea typeface="Open Sans"/>
              </a:rPr>
              <a:t>May also be applied to students who seek assistance for themselves or others experiencing an alcohol and/or other drug-related emergency.</a:t>
            </a:r>
            <a:endParaRPr lang="en" sz="2400" b="1">
              <a:solidFill>
                <a:schemeClr val="bg2">
                  <a:lumMod val="7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indent="-381000">
              <a:lnSpc>
                <a:spcPct val="114999"/>
              </a:lnSpc>
              <a:spcBef>
                <a:spcPts val="1000"/>
              </a:spcBef>
              <a:buClr>
                <a:srgbClr val="434343"/>
              </a:buClr>
              <a:buSzPts val="2400"/>
            </a:pPr>
            <a:r>
              <a:rPr lang="en" sz="2400" b="1">
                <a:solidFill>
                  <a:schemeClr val="bg2">
                    <a:lumMod val="75000"/>
                  </a:schemeClr>
                </a:solidFill>
                <a:latin typeface="Open Sans"/>
                <a:ea typeface="Open Sans"/>
              </a:rPr>
              <a:t>Will be determined on a case-by-case basis.</a:t>
            </a:r>
            <a:endParaRPr lang="en" sz="2400" b="1">
              <a:solidFill>
                <a:schemeClr val="bg2">
                  <a:lumMod val="7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indent="-381000">
              <a:lnSpc>
                <a:spcPct val="114999"/>
              </a:lnSpc>
              <a:spcBef>
                <a:spcPts val="1000"/>
              </a:spcBef>
              <a:buClr>
                <a:srgbClr val="434343"/>
              </a:buClr>
              <a:buSzPts val="2400"/>
            </a:pPr>
            <a:r>
              <a:rPr lang="en" sz="2400" b="1">
                <a:solidFill>
                  <a:schemeClr val="bg2">
                    <a:lumMod val="75000"/>
                  </a:schemeClr>
                </a:solidFill>
                <a:latin typeface="Open Sans"/>
                <a:ea typeface="Open Sans"/>
              </a:rPr>
              <a:t>Students receiving amnesty may be required to participate in an educational conference.</a:t>
            </a:r>
            <a:endParaRPr lang="en" sz="2400" b="1">
              <a:solidFill>
                <a:schemeClr val="bg2">
                  <a:lumMod val="7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457200" lvl="0" indent="-3810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pen Sans"/>
              <a:buChar char="●"/>
            </a:pPr>
            <a:endParaRPr lang="en" sz="2400" b="1">
              <a:solidFill>
                <a:schemeClr val="bg2">
                  <a:lumMod val="7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462"/>
            <a:ext cx="9144000" cy="520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391750" y="2361525"/>
            <a:ext cx="5232625" cy="2490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0" name="Google Shape;150;p24"/>
          <p:cNvSpPr txBox="1">
            <a:spLocks noGrp="1"/>
          </p:cNvSpPr>
          <p:nvPr>
            <p:ph type="ctrTitle"/>
          </p:nvPr>
        </p:nvSpPr>
        <p:spPr>
          <a:xfrm>
            <a:off x="376125" y="2361525"/>
            <a:ext cx="5232600" cy="24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 b="1">
                <a:latin typeface="Open Sans"/>
                <a:ea typeface="Open Sans"/>
                <a:cs typeface="Open Sans"/>
                <a:sym typeface="Open Sans"/>
              </a:rPr>
              <a:t>Student Resources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" y="0"/>
            <a:ext cx="9143001" cy="549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421150" y="408100"/>
            <a:ext cx="4375500" cy="606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421150" y="408100"/>
            <a:ext cx="4375500" cy="6066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111"/>
                </a:solidFill>
              </a:rPr>
              <a:t>Student Safety on Campus</a:t>
            </a:r>
            <a:endParaRPr b="1">
              <a:solidFill>
                <a:srgbClr val="111111"/>
              </a:solidFill>
            </a:endParaRPr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5311350" y="552450"/>
            <a:ext cx="3161100" cy="3243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25"/>
          <p:cNvSpPr txBox="1">
            <a:spLocks noGrp="1"/>
          </p:cNvSpPr>
          <p:nvPr>
            <p:ph type="body" idx="2"/>
          </p:nvPr>
        </p:nvSpPr>
        <p:spPr>
          <a:xfrm>
            <a:off x="5416500" y="552450"/>
            <a:ext cx="2950800" cy="32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>
              <a:buNone/>
            </a:pPr>
            <a:r>
              <a:rPr lang="en" sz="1600" b="1">
                <a:solidFill>
                  <a:srgbClr val="000000"/>
                </a:solidFill>
                <a:latin typeface="Open Sans"/>
              </a:rPr>
              <a:t>Resources/Services</a:t>
            </a:r>
            <a:endParaRPr lang="en-US" sz="1600" b="1">
              <a:solidFill>
                <a:srgbClr val="000000"/>
              </a:solidFill>
              <a:latin typeface="Open Sans"/>
            </a:endParaRPr>
          </a:p>
          <a:p>
            <a:pPr indent="-330200">
              <a:lnSpc>
                <a:spcPct val="114999"/>
              </a:lnSpc>
              <a:spcBef>
                <a:spcPts val="1200"/>
              </a:spcBef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Bearcat Guardian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Blue Light Phone Poles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UC Alert (text, email)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Fire Safety Inspections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Patrol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Crime prevention education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Event security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>
                <a:solidFill>
                  <a:srgbClr val="595959"/>
                </a:solidFill>
                <a:latin typeface="Open Sans"/>
              </a:rPr>
              <a:t>Door unlocks</a:t>
            </a:r>
          </a:p>
          <a:p>
            <a:pPr indent="-330200">
              <a:lnSpc>
                <a:spcPct val="114999"/>
              </a:lnSpc>
              <a:buSzPts val="1600"/>
            </a:pPr>
            <a:r>
              <a:rPr lang="en" sz="1600" b="1" i="1">
                <a:solidFill>
                  <a:srgbClr val="595959"/>
                </a:solidFill>
                <a:latin typeface="Open Sans"/>
              </a:rPr>
              <a:t>...and MORE!</a:t>
            </a:r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21150" y="1456575"/>
            <a:ext cx="4375500" cy="12047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505563" y="1386820"/>
            <a:ext cx="4206648" cy="11651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1700" b="1" i="1">
                <a:solidFill>
                  <a:srgbClr val="434343"/>
                </a:solidFill>
                <a:latin typeface="Open Sans"/>
              </a:rPr>
              <a:t>UC Public Safety is committed to providing a safe campus environment for students, faculty, staff and visitors.  </a:t>
            </a:r>
            <a:endParaRPr lang="en-US" sz="1700" b="1" i="1">
              <a:solidFill>
                <a:srgbClr val="434343"/>
              </a:solidFill>
              <a:latin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latin typeface="Open Sans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550" y="3103176"/>
            <a:ext cx="3094275" cy="18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3912550" y="4233425"/>
            <a:ext cx="3805500" cy="6747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" name="Google Shape;164;p25"/>
          <p:cNvSpPr txBox="1">
            <a:spLocks noGrp="1"/>
          </p:cNvSpPr>
          <p:nvPr>
            <p:ph type="body" idx="1"/>
          </p:nvPr>
        </p:nvSpPr>
        <p:spPr>
          <a:xfrm>
            <a:off x="3992475" y="4233413"/>
            <a:ext cx="38055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b="1" i="1">
                <a:solidFill>
                  <a:srgbClr val="434343"/>
                </a:solidFill>
              </a:rPr>
              <a:t>Psst, </a:t>
            </a:r>
            <a:r>
              <a:rPr lang="en" sz="1500" b="1">
                <a:solidFill>
                  <a:srgbClr val="434343"/>
                </a:solidFill>
              </a:rPr>
              <a:t>Look at the back of your Bearcat Card for some helpful phone-numbers!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2275" y="3444600"/>
            <a:ext cx="2188774" cy="15319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336775" y="1308450"/>
            <a:ext cx="3704475" cy="37075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26"/>
          <p:cNvSpPr txBox="1">
            <a:spLocks noGrp="1"/>
          </p:cNvSpPr>
          <p:nvPr>
            <p:ph type="body" idx="2"/>
          </p:nvPr>
        </p:nvSpPr>
        <p:spPr>
          <a:xfrm>
            <a:off x="382550" y="1365225"/>
            <a:ext cx="3612900" cy="3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6" b="1" i="1">
                <a:latin typeface="Open Sans"/>
                <a:ea typeface="Open Sans"/>
                <a:cs typeface="Open Sans"/>
                <a:sym typeface="Open Sans"/>
              </a:rPr>
              <a:t>…is a Federal law that </a:t>
            </a:r>
            <a:r>
              <a:rPr lang="en" sz="1866" b="1" i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prohibits </a:t>
            </a:r>
            <a:r>
              <a:rPr lang="en" sz="1866" b="1" i="1">
                <a:latin typeface="Open Sans"/>
                <a:ea typeface="Open Sans"/>
                <a:cs typeface="Open Sans"/>
                <a:sym typeface="Open Sans"/>
              </a:rPr>
              <a:t>discrimination on the basis of sex in a university’s programs or activities. </a:t>
            </a:r>
            <a:endParaRPr sz="1866" b="1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b="1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2" b="1">
                <a:latin typeface="Open Sans"/>
                <a:ea typeface="Open Sans"/>
                <a:cs typeface="Open Sans"/>
                <a:sym typeface="Open Sans"/>
              </a:rPr>
              <a:t>Including but not limited to:</a:t>
            </a:r>
            <a:endParaRPr sz="1852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9787" algn="l" rtl="0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Char char="●"/>
            </a:pPr>
            <a:r>
              <a:rPr lang="en" sz="1852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Sexual harassment</a:t>
            </a:r>
            <a:endParaRPr sz="1852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9787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Char char="●"/>
            </a:pPr>
            <a:r>
              <a:rPr lang="en" sz="1852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Sexual violence</a:t>
            </a:r>
            <a:endParaRPr sz="1852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9787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Char char="●"/>
            </a:pPr>
            <a:r>
              <a:rPr lang="en" sz="1852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Threats</a:t>
            </a:r>
            <a:endParaRPr sz="1852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9787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Char char="●"/>
            </a:pPr>
            <a:r>
              <a:rPr lang="en" sz="1852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Retaliation </a:t>
            </a:r>
            <a:endParaRPr sz="1852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2" b="1">
                <a:latin typeface="Open Sans"/>
                <a:ea typeface="Open Sans"/>
                <a:cs typeface="Open Sans"/>
                <a:sym typeface="Open Sans"/>
              </a:rPr>
              <a:t>Making a Report:</a:t>
            </a:r>
            <a:endParaRPr sz="1852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9787" algn="l" rtl="0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Char char="●"/>
            </a:pPr>
            <a:r>
              <a:rPr lang="en" sz="1852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Via phone, email, walk-in, online, or representative visit</a:t>
            </a:r>
            <a:endParaRPr sz="1852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382538" y="273575"/>
            <a:ext cx="1755325" cy="7833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382538" y="334200"/>
            <a:ext cx="16128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Title IX</a:t>
            </a:r>
            <a:endParaRPr sz="2920" b="1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4480163" y="273575"/>
            <a:ext cx="4540875" cy="31709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6" name="Google Shape;176;p26"/>
          <p:cNvSpPr txBox="1">
            <a:spLocks noGrp="1"/>
          </p:cNvSpPr>
          <p:nvPr>
            <p:ph type="body" idx="1"/>
          </p:nvPr>
        </p:nvSpPr>
        <p:spPr>
          <a:xfrm>
            <a:off x="4454538" y="334200"/>
            <a:ext cx="4592100" cy="3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is a </a:t>
            </a:r>
            <a:r>
              <a:rPr lang="en" b="1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Confidential Resource</a:t>
            </a:r>
            <a:r>
              <a:rPr lang="en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b="1" i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except</a:t>
            </a:r>
            <a:r>
              <a:rPr lang="en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conduct an appropriate investigation</a:t>
            </a:r>
            <a:endParaRPr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provide assistance and resources to University community members</a:t>
            </a:r>
            <a:endParaRPr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perform other appropriate University functions</a:t>
            </a:r>
            <a:endParaRPr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When it is necessary to produce information in accordance with applicable law and/or other controlling authority</a:t>
            </a:r>
            <a:endParaRPr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Information goes </a:t>
            </a:r>
            <a:r>
              <a:rPr lang="en" b="1" i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up</a:t>
            </a:r>
            <a:r>
              <a:rPr lang="en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, but never </a:t>
            </a:r>
            <a:r>
              <a:rPr lang="en" b="1" i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out</a:t>
            </a:r>
            <a:r>
              <a:rPr lang="en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b="1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30"/>
            <a:ext cx="9144000" cy="512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27925" y="398300"/>
            <a:ext cx="8287500" cy="554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427925" y="398300"/>
            <a:ext cx="8287500" cy="5541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Counseling and Psychological Services (CAPS)</a:t>
            </a:r>
            <a:endParaRPr b="1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612913" y="1206188"/>
            <a:ext cx="4998525" cy="12047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612875" y="1206150"/>
            <a:ext cx="4998600" cy="12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 i="1">
                <a:latin typeface="Open Sans"/>
                <a:ea typeface="Open Sans"/>
                <a:cs typeface="Open Sans"/>
                <a:sym typeface="Open Sans"/>
              </a:rPr>
              <a:t>“UC CAPS achieves excellence through community-based integrated care approach. Creates an optimal and healthy environment for students to grow.”</a:t>
            </a:r>
            <a:endParaRPr sz="1600" b="1" i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6164425" y="1210150"/>
            <a:ext cx="2551000" cy="37204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27"/>
          <p:cNvSpPr txBox="1">
            <a:spLocks noGrp="1"/>
          </p:cNvSpPr>
          <p:nvPr>
            <p:ph type="body" idx="2"/>
          </p:nvPr>
        </p:nvSpPr>
        <p:spPr>
          <a:xfrm>
            <a:off x="6259925" y="1236325"/>
            <a:ext cx="2455500" cy="3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Initial consultation and first </a:t>
            </a:r>
            <a:r>
              <a:rPr lang="en" sz="1500" b="1" i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three</a:t>
            </a:r>
            <a:r>
              <a:rPr lang="en" sz="1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visits are of </a:t>
            </a:r>
            <a:r>
              <a:rPr lang="en" sz="1500" b="1" i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cost</a:t>
            </a:r>
            <a:r>
              <a:rPr lang="en" sz="1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to students.</a:t>
            </a:r>
            <a:endParaRPr sz="15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24-Hour Crisis Line</a:t>
            </a:r>
            <a:endParaRPr sz="15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Open Sans"/>
              <a:buChar char="●"/>
            </a:pPr>
            <a:r>
              <a:rPr lang="en" sz="15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(513) 556-0648</a:t>
            </a:r>
            <a:endParaRPr sz="15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Free online mental wellness resources:</a:t>
            </a:r>
            <a:endParaRPr sz="15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 b="1">
                <a:latin typeface="Open Sans"/>
                <a:ea typeface="Open Sans"/>
                <a:cs typeface="Open Sans"/>
                <a:sym typeface="Open Sans"/>
              </a:rPr>
              <a:t>Racial Trauma</a:t>
            </a:r>
            <a:endParaRPr sz="15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 b="1">
                <a:latin typeface="Open Sans"/>
                <a:ea typeface="Open Sans"/>
                <a:cs typeface="Open Sans"/>
                <a:sym typeface="Open Sans"/>
              </a:rPr>
              <a:t>“Let’s Talk”</a:t>
            </a:r>
            <a:endParaRPr sz="15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 b="1">
                <a:latin typeface="Open Sans"/>
                <a:ea typeface="Open Sans"/>
                <a:cs typeface="Open Sans"/>
                <a:sym typeface="Open Sans"/>
              </a:rPr>
              <a:t>Wellness Workshops</a:t>
            </a:r>
            <a:endParaRPr sz="15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 b="1">
                <a:latin typeface="Open Sans"/>
                <a:ea typeface="Open Sans"/>
                <a:cs typeface="Open Sans"/>
                <a:sym typeface="Open Sans"/>
              </a:rPr>
              <a:t>Therapy Assistance Online</a:t>
            </a:r>
            <a:endParaRPr sz="15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975" y="2664725"/>
            <a:ext cx="5368409" cy="21886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0512"/>
            <a:ext cx="9144000" cy="56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552600" y="368775"/>
            <a:ext cx="3909000" cy="554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552600" y="368775"/>
            <a:ext cx="3909000" cy="5541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Accessibility Resources</a:t>
            </a:r>
            <a:endParaRPr b="1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552600" y="1229450"/>
            <a:ext cx="8038800" cy="38256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28"/>
          <p:cNvSpPr txBox="1">
            <a:spLocks noGrp="1"/>
          </p:cNvSpPr>
          <p:nvPr>
            <p:ph type="body" idx="1"/>
          </p:nvPr>
        </p:nvSpPr>
        <p:spPr>
          <a:xfrm>
            <a:off x="630125" y="1295725"/>
            <a:ext cx="3909000" cy="37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We are committed to </a:t>
            </a:r>
            <a:r>
              <a:rPr lang="en" sz="1500" b="1" i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providing full and equal access </a:t>
            </a:r>
            <a:r>
              <a:rPr lang="en" sz="1500" b="1" i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students, employees, and visitors with disabilities. UC is actively engaged in improving accessibility both in the community and in the classroom.</a:t>
            </a:r>
            <a:endParaRPr sz="1500" b="1" i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b="1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Office Location: Commons Edge Pavilion North</a:t>
            </a:r>
            <a:endParaRPr sz="1200" b="1">
              <a:solidFill>
                <a:schemeClr val="tx1">
                  <a:lumMod val="85000"/>
                  <a:lumOff val="1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Phone: (513) - 556 - 6823</a:t>
            </a:r>
            <a:endParaRPr sz="1200" b="1">
              <a:solidFill>
                <a:schemeClr val="tx1">
                  <a:lumMod val="85000"/>
                  <a:lumOff val="1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Fax: (513) - 556 - 1383</a:t>
            </a:r>
            <a:endParaRPr sz="1200" b="1">
              <a:solidFill>
                <a:schemeClr val="tx1">
                  <a:lumMod val="85000"/>
                  <a:lumOff val="1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Hours: Monday-Friday, 8am - 5pm</a:t>
            </a:r>
            <a:endParaRPr sz="1200" b="1">
              <a:solidFill>
                <a:schemeClr val="tx1">
                  <a:lumMod val="85000"/>
                  <a:lumOff val="1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E-Mail: accessresources@uc.edu</a:t>
            </a:r>
            <a:endParaRPr sz="1200" b="1">
              <a:solidFill>
                <a:schemeClr val="tx1">
                  <a:lumMod val="85000"/>
                  <a:lumOff val="1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b="1" i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b="1" i="1"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2"/>
          </p:nvPr>
        </p:nvSpPr>
        <p:spPr>
          <a:xfrm>
            <a:off x="5122875" y="1498150"/>
            <a:ext cx="3276000" cy="3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Available Services</a:t>
            </a:r>
            <a:endParaRPr sz="1600" b="1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n" sz="1600" b="1">
                <a:solidFill>
                  <a:srgbClr val="666666"/>
                </a:solidFill>
              </a:rPr>
              <a:t>CART Writing</a:t>
            </a:r>
            <a:endParaRPr sz="1600" b="1">
              <a:solidFill>
                <a:srgbClr val="666666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n" sz="1600" b="1">
                <a:solidFill>
                  <a:srgbClr val="666666"/>
                </a:solidFill>
              </a:rPr>
              <a:t>Accessible Tech.</a:t>
            </a:r>
            <a:endParaRPr sz="1600" b="1">
              <a:solidFill>
                <a:srgbClr val="666666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n" sz="1600" b="1">
                <a:solidFill>
                  <a:srgbClr val="666666"/>
                </a:solidFill>
              </a:rPr>
              <a:t>Service Animals</a:t>
            </a:r>
            <a:endParaRPr sz="1600" b="1">
              <a:solidFill>
                <a:srgbClr val="666666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n" sz="1600" b="1">
                <a:solidFill>
                  <a:srgbClr val="666666"/>
                </a:solidFill>
              </a:rPr>
              <a:t>Housing Accommodation</a:t>
            </a:r>
            <a:endParaRPr sz="1600" b="1">
              <a:solidFill>
                <a:srgbClr val="666666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n" sz="1600" b="1">
                <a:solidFill>
                  <a:srgbClr val="666666"/>
                </a:solidFill>
              </a:rPr>
              <a:t>Many, </a:t>
            </a:r>
            <a:r>
              <a:rPr lang="en" sz="1600" b="1" i="1">
                <a:solidFill>
                  <a:srgbClr val="666666"/>
                </a:solidFill>
              </a:rPr>
              <a:t>many</a:t>
            </a:r>
            <a:r>
              <a:rPr lang="en" sz="1600" b="1">
                <a:solidFill>
                  <a:srgbClr val="666666"/>
                </a:solidFill>
              </a:rPr>
              <a:t> more!</a:t>
            </a:r>
            <a:endParaRPr sz="1600" b="1">
              <a:solidFill>
                <a:srgbClr val="666666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/>
              <a:t>*Students must fill out an accommodation form for most requests.</a:t>
            </a:r>
            <a:endParaRPr sz="16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716725" y="340000"/>
            <a:ext cx="5710500" cy="8397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716750" y="340000"/>
            <a:ext cx="5710500" cy="8397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Bearcat Bond</a:t>
            </a:r>
            <a:endParaRPr sz="342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27575" y="2019100"/>
            <a:ext cx="5924200" cy="2632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76175" y="2110963"/>
            <a:ext cx="60270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127" b="1" i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"</a:t>
            </a:r>
            <a:r>
              <a:rPr lang="en" sz="2027" b="1" i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As a member of the University of Cincinnati</a:t>
            </a:r>
            <a:r>
              <a:rPr lang="en" sz="2027" b="1" i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, I will uphold the principles for a </a:t>
            </a:r>
            <a:r>
              <a:rPr lang="en" sz="2027" b="1" i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Just Community</a:t>
            </a:r>
            <a:r>
              <a:rPr lang="en" sz="2027" b="1" i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and the values of respect, responsibility, and inclusiveness. I will promote the highest levels of personal and academic honesty and aspire continuously to better myself, the Bearcat community, and the world.”</a:t>
            </a:r>
            <a:endParaRPr sz="2920" b="1">
              <a:solidFill>
                <a:srgbClr val="434343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l="8917"/>
          <a:stretch/>
        </p:blipFill>
        <p:spPr>
          <a:xfrm>
            <a:off x="6225275" y="1527675"/>
            <a:ext cx="2918724" cy="361582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462"/>
            <a:ext cx="9144000" cy="520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3790150" y="2009975"/>
            <a:ext cx="5232625" cy="28417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3743875" y="2061950"/>
            <a:ext cx="5232600" cy="27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 b="1">
                <a:latin typeface="Open Sans"/>
                <a:ea typeface="Open Sans"/>
                <a:cs typeface="Open Sans"/>
                <a:sym typeface="Open Sans"/>
              </a:rPr>
              <a:t>Student Code of Conduct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5">
            <a:alphaModFix/>
          </a:blip>
          <a:srcRect t="970"/>
          <a:stretch/>
        </p:blipFill>
        <p:spPr>
          <a:xfrm>
            <a:off x="76200" y="-57450"/>
            <a:ext cx="4049750" cy="520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t="28669" b="4641"/>
          <a:stretch/>
        </p:blipFill>
        <p:spPr>
          <a:xfrm>
            <a:off x="4693325" y="0"/>
            <a:ext cx="4634376" cy="21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704674" y="678600"/>
            <a:ext cx="3693300" cy="8397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704525" y="678725"/>
            <a:ext cx="3693300" cy="8397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2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Purposes</a:t>
            </a:r>
            <a:endParaRPr sz="422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535775" y="2204350"/>
            <a:ext cx="7582550" cy="25308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2999"/>
              </a:srgbClr>
            </a:outerShdw>
          </a:effectLst>
        </p:spPr>
      </p:pic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535800" y="2388050"/>
            <a:ext cx="7582500" cy="23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47345" algn="l" rtl="0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Open Sans"/>
              <a:buChar char="●"/>
            </a:pPr>
            <a:r>
              <a:rPr lang="en" sz="22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inform students of their rights and responsibilities as Bearcats and representatives of our university</a:t>
            </a:r>
            <a:endParaRPr sz="22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7345" algn="l" rtl="0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Open Sans"/>
              <a:buChar char="●"/>
            </a:pPr>
            <a:r>
              <a:rPr lang="en" sz="22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identify ways to address student behavior that conflicts with university values and policies</a:t>
            </a:r>
            <a:endParaRPr sz="22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7345" algn="l" rtl="0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ct val="100000"/>
              <a:buFont typeface="Open Sans"/>
              <a:buChar char="●"/>
            </a:pPr>
            <a:r>
              <a:rPr lang="en" sz="22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recommend interventions and measures designed to educate the Bearcat community</a:t>
            </a:r>
            <a:endParaRPr sz="32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t="14295"/>
          <a:stretch/>
        </p:blipFill>
        <p:spPr>
          <a:xfrm>
            <a:off x="0" y="-136050"/>
            <a:ext cx="9144000" cy="52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0" y="16350"/>
            <a:ext cx="4786325" cy="860100"/>
          </a:xfrm>
          <a:prstGeom prst="rect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40825" y="16350"/>
            <a:ext cx="4786200" cy="8601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Your Responsibilities</a:t>
            </a:r>
            <a:endParaRPr sz="332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520475" y="3673800"/>
            <a:ext cx="8215300" cy="1469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2999"/>
              </a:srgbClr>
            </a:outerShdw>
          </a:effectLst>
        </p:spPr>
      </p:pic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520475" y="3673800"/>
            <a:ext cx="8276400" cy="14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9092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55"/>
              <a:buFont typeface="Open Sans"/>
              <a:buChar char="●"/>
            </a:pPr>
            <a:r>
              <a:rPr lang="en" sz="2055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Knowing and honoring the Student Code of Conduct </a:t>
            </a:r>
            <a:endParaRPr sz="2055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59092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434343"/>
              </a:buClr>
              <a:buSzPts val="2055"/>
              <a:buFont typeface="Open Sans"/>
              <a:buChar char="●"/>
            </a:pPr>
            <a:r>
              <a:rPr lang="en" sz="2055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Maintaining the established standards of “Scholarship” and “Conduct” that are essential to the educational mission and community life of the university</a:t>
            </a:r>
            <a:endParaRPr sz="282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t="-5618" b="13512"/>
          <a:stretch/>
        </p:blipFill>
        <p:spPr>
          <a:xfrm>
            <a:off x="0" y="-482350"/>
            <a:ext cx="9144000" cy="5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29000" y="95250"/>
            <a:ext cx="2781300" cy="1009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29000" y="95250"/>
            <a:ext cx="2781300" cy="10098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</a:t>
            </a:r>
            <a:r>
              <a:rPr lang="en" sz="2920" b="1"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" sz="292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Campus Behavior</a:t>
            </a:r>
            <a:endParaRPr sz="292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29000" y="3032100"/>
            <a:ext cx="8238900" cy="18562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89100" y="3121800"/>
            <a:ext cx="8365800" cy="21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027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Applies to student conduct that occurs on any university campus or on university-owned leased/controlled premises. </a:t>
            </a:r>
            <a:endParaRPr sz="2027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" sz="2027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Applies to conduct that occurs during remote or online learning or other University related events/activities.</a:t>
            </a:r>
            <a:endParaRPr sz="1542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477" y="1804700"/>
            <a:ext cx="5010150" cy="33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425850" y="2420180"/>
            <a:ext cx="4521400" cy="271284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5">
            <a:alphaModFix/>
          </a:blip>
          <a:srcRect t="15175"/>
          <a:stretch/>
        </p:blipFill>
        <p:spPr>
          <a:xfrm>
            <a:off x="4039675" y="0"/>
            <a:ext cx="5293760" cy="2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6">
            <a:alphaModFix/>
          </a:blip>
          <a:srcRect l="3696" t="2733" r="31787"/>
          <a:stretch/>
        </p:blipFill>
        <p:spPr>
          <a:xfrm>
            <a:off x="0" y="0"/>
            <a:ext cx="4229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923850" y="152400"/>
            <a:ext cx="2381400" cy="1139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20"/>
          <p:cNvSpPr txBox="1"/>
          <p:nvPr/>
        </p:nvSpPr>
        <p:spPr>
          <a:xfrm>
            <a:off x="923850" y="183300"/>
            <a:ext cx="2381400" cy="10773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Off-Campus Behavior</a:t>
            </a:r>
            <a:endParaRPr sz="2900" b="1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4523250" y="2496350"/>
            <a:ext cx="4326600" cy="27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Applies to off-campus conduct when the behavior/the presence of a student </a:t>
            </a:r>
            <a:r>
              <a:rPr lang="en" sz="21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(or student organization)</a:t>
            </a:r>
            <a:r>
              <a:rPr lang="en" sz="21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100" b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impairs, obstructs, or interferes with the mission, process, or functions of the university. </a:t>
            </a:r>
            <a:endParaRPr sz="2100" b="1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11055"/>
          <a:stretch/>
        </p:blipFill>
        <p:spPr>
          <a:xfrm>
            <a:off x="0" y="0"/>
            <a:ext cx="9277350" cy="55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469450" y="267475"/>
            <a:ext cx="4451400" cy="10254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Amnesty Policy, pt 1</a:t>
            </a:r>
            <a:endParaRPr sz="33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469450" y="1513250"/>
            <a:ext cx="8439850" cy="3629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459975" y="1615400"/>
            <a:ext cx="8357400" cy="3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university’s primary concern is the health, safety, and welfare of its members.</a:t>
            </a:r>
            <a:endParaRPr sz="27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maintain a safe and scholarly community, </a:t>
            </a:r>
            <a:r>
              <a:rPr lang="en" sz="27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university encourages students to report code of conduct violations and crimes </a:t>
            </a:r>
            <a:r>
              <a:rPr lang="en" sz="27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involving a victim, including sexual misconduct.</a:t>
            </a:r>
            <a:endParaRPr sz="27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77350" cy="61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209775" y="267488"/>
            <a:ext cx="4451400" cy="10254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Amnesty Policy, pt 2</a:t>
            </a:r>
            <a:endParaRPr sz="33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247775" y="1513250"/>
            <a:ext cx="8763550" cy="3379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208875" y="1570400"/>
            <a:ext cx="8859600" cy="3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7350">
              <a:spcBef>
                <a:spcPts val="1000"/>
              </a:spcBef>
              <a:buClr>
                <a:srgbClr val="434343"/>
              </a:buClr>
              <a:buSzPts val="2500"/>
              <a:buFont typeface="Open Sans"/>
              <a:buChar char="●"/>
            </a:pPr>
            <a:r>
              <a:rPr lang="en" sz="25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encourage reporting, the University of Cincinnati </a:t>
            </a:r>
            <a:r>
              <a:rPr lang="en" sz="25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has the discretion </a:t>
            </a:r>
            <a:r>
              <a:rPr lang="en" sz="2500" b="1" i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not</a:t>
            </a:r>
            <a:r>
              <a:rPr lang="en" sz="25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to pursue certain non-violent code violations</a:t>
            </a:r>
            <a:r>
              <a:rPr lang="en" sz="25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such as use of alcoholic beverages or drugs related to the incident. </a:t>
            </a:r>
            <a:endParaRPr sz="25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2500"/>
              <a:buFont typeface="Open Sans"/>
              <a:buChar char="●"/>
            </a:pPr>
            <a:r>
              <a:rPr lang="en" sz="25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May be applied to </a:t>
            </a:r>
            <a:r>
              <a:rPr lang="en" sz="25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parties, bystanders, witnesses, students, or student organizations</a:t>
            </a:r>
            <a:r>
              <a:rPr lang="en" sz="25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who participate in the conduct process. </a:t>
            </a:r>
            <a:endParaRPr sz="33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78D028975B241B5A75D54A795A850" ma:contentTypeVersion="18" ma:contentTypeDescription="Create a new document." ma:contentTypeScope="" ma:versionID="4749a1b04f800ded2d149d96a62a01e2">
  <xsd:schema xmlns:xsd="http://www.w3.org/2001/XMLSchema" xmlns:xs="http://www.w3.org/2001/XMLSchema" xmlns:p="http://schemas.microsoft.com/office/2006/metadata/properties" xmlns:ns2="7134199d-b95e-44c9-a570-67bd700bbe96" xmlns:ns3="b69cce3a-846d-4110-98b6-30fc85e9e907" xmlns:ns4="8be56858-bf0c-43d6-954d-be7222281d29" targetNamespace="http://schemas.microsoft.com/office/2006/metadata/properties" ma:root="true" ma:fieldsID="40778b86d3f9cb572cf759d08167d22c" ns2:_="" ns3:_="" ns4:_="">
    <xsd:import namespace="7134199d-b95e-44c9-a570-67bd700bbe96"/>
    <xsd:import namespace="b69cce3a-846d-4110-98b6-30fc85e9e907"/>
    <xsd:import namespace="8be56858-bf0c-43d6-954d-be7222281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4199d-b95e-44c9-a570-67bd700bb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e7ed257-b896-4b55-84f7-2c4d79b9c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cce3a-846d-4110-98b6-30fc85e9e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56858-bf0c-43d6-954d-be7222281d2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e57aa0f-24c6-4e76-ab87-3ccb0d5e2a9b}" ma:internalName="TaxCatchAll" ma:showField="CatchAllData" ma:web="b69cce3a-846d-4110-98b6-30fc85e9e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e56858-bf0c-43d6-954d-be7222281d29" xsi:nil="true"/>
    <lcf76f155ced4ddcb4097134ff3c332f xmlns="7134199d-b95e-44c9-a570-67bd700bbe96">
      <Terms xmlns="http://schemas.microsoft.com/office/infopath/2007/PartnerControls"/>
    </lcf76f155ced4ddcb4097134ff3c332f>
    <SharedWithUsers xmlns="b69cce3a-846d-4110-98b6-30fc85e9e907">
      <UserInfo>
        <DisplayName>Drennen, Kasey (drenneky)</DisplayName>
        <AccountId>23</AccountId>
        <AccountType/>
      </UserInfo>
      <UserInfo>
        <DisplayName>Johansen, Alexandra (johansaa)</DisplayName>
        <AccountId>7</AccountId>
        <AccountType/>
      </UserInfo>
      <UserInfo>
        <DisplayName>Williams, Tony (willi2ml)</DisplayName>
        <AccountId>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99AE44-528C-4182-A58B-5E836F535E7A}">
  <ds:schemaRefs>
    <ds:schemaRef ds:uri="7134199d-b95e-44c9-a570-67bd700bbe96"/>
    <ds:schemaRef ds:uri="8be56858-bf0c-43d6-954d-be7222281d29"/>
    <ds:schemaRef ds:uri="b69cce3a-846d-4110-98b6-30fc85e9e9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CC7752-0FBA-4F45-A433-DCCDB66C34FF}">
  <ds:schemaRefs>
    <ds:schemaRef ds:uri="24182985-749c-4294-b62f-40521898aec1"/>
    <ds:schemaRef ds:uri="5bf01a65-e485-41b4-9a4c-5c3714747ded"/>
    <ds:schemaRef ds:uri="7134199d-b95e-44c9-a570-67bd700bbe96"/>
    <ds:schemaRef ds:uri="8be56858-bf0c-43d6-954d-be7222281d29"/>
    <ds:schemaRef ds:uri="b69cce3a-846d-4110-98b6-30fc85e9e9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B4CF19-0260-4638-80C4-69FE560F35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15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Simple Light</vt:lpstr>
      <vt:lpstr>PowerPoint Presentation</vt:lpstr>
      <vt:lpstr>The Bearcat Bond</vt:lpstr>
      <vt:lpstr>Student Code of Conduct </vt:lpstr>
      <vt:lpstr>Purposes</vt:lpstr>
      <vt:lpstr>Your Responsibilities</vt:lpstr>
      <vt:lpstr>On-Campus Behavior</vt:lpstr>
      <vt:lpstr>PowerPoint Presentation</vt:lpstr>
      <vt:lpstr>Amnesty Policy, pt 1</vt:lpstr>
      <vt:lpstr>Amnesty Policy, pt 2</vt:lpstr>
      <vt:lpstr>Amnesty Policy, pt 3</vt:lpstr>
      <vt:lpstr>Student Resources</vt:lpstr>
      <vt:lpstr>Student Safety on Campus</vt:lpstr>
      <vt:lpstr>Title IX</vt:lpstr>
      <vt:lpstr>Counseling and Psychological Services (CAPS)</vt:lpstr>
      <vt:lpstr>Accessibility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2024-05-13T20:57:31Z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0x0101003D078D028975B241B5A75D54A795A850</vt:lpwstr>
  </property>
  <property fmtid="{D5CDD505-2E9C-101B-9397-08002B2CF9AE}" pid="3" name="MediaServiceImageTags">
    <vt:lpwstr/>
  </property>
</Properties>
</file>