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48" r:id="rId2"/>
  </p:sldMasterIdLst>
  <p:notesMasterIdLst>
    <p:notesMasterId r:id="rId20"/>
  </p:notesMasterIdLst>
  <p:sldIdLst>
    <p:sldId id="256" r:id="rId3"/>
    <p:sldId id="257" r:id="rId4"/>
    <p:sldId id="262" r:id="rId5"/>
    <p:sldId id="263" r:id="rId6"/>
    <p:sldId id="259" r:id="rId7"/>
    <p:sldId id="260" r:id="rId8"/>
    <p:sldId id="265" r:id="rId9"/>
    <p:sldId id="270" r:id="rId10"/>
    <p:sldId id="268" r:id="rId11"/>
    <p:sldId id="258" r:id="rId12"/>
    <p:sldId id="273" r:id="rId13"/>
    <p:sldId id="274" r:id="rId14"/>
    <p:sldId id="271" r:id="rId15"/>
    <p:sldId id="266" r:id="rId16"/>
    <p:sldId id="277" r:id="rId17"/>
    <p:sldId id="276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9180C-CE27-E07E-F8DC-6384C6911711}" v="6" dt="2023-06-15T13:44:07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imasia, Preet (khimaspp)" userId="S::khimaspp@mail.uc.edu::9a27988f-d0fe-47fb-9f14-162eb66ea4ef" providerId="AD" clId="Web-{9209180C-CE27-E07E-F8DC-6384C6911711}"/>
    <pc:docChg chg="addSld sldOrd addMainMaster modMainMaster">
      <pc:chgData name="Khimasia, Preet (khimaspp)" userId="S::khimaspp@mail.uc.edu::9a27988f-d0fe-47fb-9f14-162eb66ea4ef" providerId="AD" clId="Web-{9209180C-CE27-E07E-F8DC-6384C6911711}" dt="2023-06-15T13:44:07.788" v="5"/>
      <pc:docMkLst>
        <pc:docMk/>
      </pc:docMkLst>
      <pc:sldChg chg="add ord">
        <pc:chgData name="Khimasia, Preet (khimaspp)" userId="S::khimaspp@mail.uc.edu::9a27988f-d0fe-47fb-9f14-162eb66ea4ef" providerId="AD" clId="Web-{9209180C-CE27-E07E-F8DC-6384C6911711}" dt="2023-06-15T13:44:07.788" v="3"/>
        <pc:sldMkLst>
          <pc:docMk/>
          <pc:sldMk cId="3262460838" sldId="275"/>
        </pc:sldMkLst>
      </pc:sldChg>
      <pc:sldChg chg="add ord">
        <pc:chgData name="Khimasia, Preet (khimaspp)" userId="S::khimaspp@mail.uc.edu::9a27988f-d0fe-47fb-9f14-162eb66ea4ef" providerId="AD" clId="Web-{9209180C-CE27-E07E-F8DC-6384C6911711}" dt="2023-06-15T13:44:07.788" v="4"/>
        <pc:sldMkLst>
          <pc:docMk/>
          <pc:sldMk cId="2273540788" sldId="276"/>
        </pc:sldMkLst>
      </pc:sldChg>
      <pc:sldChg chg="add ord">
        <pc:chgData name="Khimasia, Preet (khimaspp)" userId="S::khimaspp@mail.uc.edu::9a27988f-d0fe-47fb-9f14-162eb66ea4ef" providerId="AD" clId="Web-{9209180C-CE27-E07E-F8DC-6384C6911711}" dt="2023-06-15T13:44:07.788" v="5"/>
        <pc:sldMkLst>
          <pc:docMk/>
          <pc:sldMk cId="1400468821" sldId="277"/>
        </pc:sldMkLst>
      </pc:sldChg>
      <pc:sldMasterChg chg="add addSldLayout">
        <pc:chgData name="Khimasia, Preet (khimaspp)" userId="S::khimaspp@mail.uc.edu::9a27988f-d0fe-47fb-9f14-162eb66ea4ef" providerId="AD" clId="Web-{9209180C-CE27-E07E-F8DC-6384C6911711}" dt="2023-06-15T13:43:58.787" v="0"/>
        <pc:sldMasterMkLst>
          <pc:docMk/>
          <pc:sldMasterMk cId="2572534293" sldId="2147483648"/>
        </pc:sldMasterMkLst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3429611405" sldId="2147483649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393427401" sldId="2147483650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496980688" sldId="2147483651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2963686606" sldId="2147483652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114361859" sldId="2147483654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048123223" sldId="2147483655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750185870" sldId="2147483660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3951598256" sldId="2147483666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2635120802" sldId="2147483667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2158725917" sldId="2147483668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2191916089" sldId="2147483669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3102242682" sldId="2147483670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749107414" sldId="2147483671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729653391" sldId="2147483672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3137999108" sldId="2147483673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825624299" sldId="2147483674"/>
          </pc:sldLayoutMkLst>
        </pc:sldLayoutChg>
        <pc:sldLayoutChg chg="ad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572534293" sldId="2147483648"/>
            <pc:sldLayoutMk cId="1066724487" sldId="2147483675"/>
          </pc:sldLayoutMkLst>
        </pc:sldLayoutChg>
      </pc:sldMasterChg>
      <pc:sldMasterChg chg="replId modSldLayout">
        <pc:chgData name="Khimasia, Preet (khimaspp)" userId="S::khimaspp@mail.uc.edu::9a27988f-d0fe-47fb-9f14-162eb66ea4ef" providerId="AD" clId="Web-{9209180C-CE27-E07E-F8DC-6384C6911711}" dt="2023-06-15T13:43:58.787" v="0"/>
        <pc:sldMasterMkLst>
          <pc:docMk/>
          <pc:sldMasterMk cId="206026145" sldId="2147483676"/>
        </pc:sldMasterMkLst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4158470506" sldId="2147483677"/>
          </pc:sldLayoutMkLst>
        </pc:sldLayoutChg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3261326803" sldId="2147483678"/>
          </pc:sldLayoutMkLst>
        </pc:sldLayoutChg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923799975" sldId="2147483679"/>
          </pc:sldLayoutMkLst>
        </pc:sldLayoutChg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3880840078" sldId="2147483680"/>
          </pc:sldLayoutMkLst>
        </pc:sldLayoutChg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312294997" sldId="2147483681"/>
          </pc:sldLayoutMkLst>
        </pc:sldLayoutChg>
        <pc:sldLayoutChg chg="replId">
          <pc:chgData name="Khimasia, Preet (khimaspp)" userId="S::khimaspp@mail.uc.edu::9a27988f-d0fe-47fb-9f14-162eb66ea4ef" providerId="AD" clId="Web-{9209180C-CE27-E07E-F8DC-6384C6911711}" dt="2023-06-15T13:43:58.787" v="0"/>
          <pc:sldLayoutMkLst>
            <pc:docMk/>
            <pc:sldMasterMk cId="206026145" sldId="2147483676"/>
            <pc:sldLayoutMk cId="2590964553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671A1-2EEA-4A70-A605-6E0A414AA73E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5D0E3-F3DA-4997-81CE-48624441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here to support you but we also want you to know how to proactively get involved in setting yourself up for career success and when to get started.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8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On-Campus Co-op Program Link: https://www.uc.edu/campus-life/careereducation/get-experience/co-op/on-campus.html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3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On-Campus Jobs Link: https://uc.joinhandshake.com/stu/postings?page=1&amp;per_page=25&amp;sort_direction=desc&amp;sort_column=default&amp;job.job_types%5B%5D=6</a:t>
            </a:r>
          </a:p>
          <a:p>
            <a:endParaRPr lang="en-US"/>
          </a:p>
          <a:p>
            <a:r>
              <a:rPr lang="en-US"/>
              <a:t>Work-Study Jobs Link: https://uc.joinhandshake.com/stu/postings?page=1&amp;per_page=25&amp;sort_direction=desc&amp;sort_column=default&amp;job.work_study=true</a:t>
            </a:r>
          </a:p>
          <a:p>
            <a:endParaRPr lang="en-US"/>
          </a:p>
          <a:p>
            <a:r>
              <a:rPr lang="en-US"/>
              <a:t>Off-Campus Jobs within 15 miles of Campus: https://uc.joinhandshake.com/stu/postings?page=1&amp;per_page=25&amp;sort_direction=desc&amp;sort_column=default&amp;job.work_study=false&amp;locations%5B%5D%5Blabel%5D=Cincinnati%2C%20Ohio%2045220%2C%20United%20States&amp;locations%5B%5D%5Bname%5D=Cincinnati%2C%20Ohio%2045220%2C%20United%20States&amp;locations%5B%5D%5Bdistance%5D=15mi&amp;locations%5B%5D%5Bpoint%5D=39.143477%2C%20-84.521372&amp;locations%5B%5D%5Blatitude%5D=39.143477&amp;locations%5B%5D%5Blongitude%5D=-84.521372&amp;employment_type_names%5B%5D=Part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5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Can I Do With My Major? Resource Link: https://www.uc.edu/campus-life/careereducation/career-studio/choose/explore/what-can-I-do-with-this-major.html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0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DE24-7920-9C3D-7E7A-D1117C682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0344D-2A66-50BA-11C4-6A8979CF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D6177-758F-334F-B1F2-4BB67FFA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1265E-B439-5E01-F112-C8B884EB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5EB9-A4E8-EDF9-93E6-BE985ECD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7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C773-1933-3CA2-97BD-2B2BA490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0F963-B536-7077-B487-AEC8D5D7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40767-6E39-F826-57D3-AC378DC0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12E94-EC6E-E265-5A3C-9773DC68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839C9-5239-C715-5023-7DCAE564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2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BF182-B67A-2AA1-E29A-A7BBB8FF7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BB638-E95C-B52F-C024-15687D5E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0077-D436-3F5C-4FFB-044983FA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62838-C55E-886E-2B3C-FD3552DA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E8A3-334A-385B-9878-DB45E2FB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8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defRPr sz="4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76800"/>
            <a:ext cx="10972800" cy="457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l">
              <a:defRPr sz="48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—ATTRIBUTION USES EM DASH</a:t>
            </a:r>
          </a:p>
          <a:p>
            <a:pPr lvl="0"/>
            <a:r>
              <a:rPr lang="en-US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A6B7-2629-9909-C18E-8D00AD98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6F905-C6E0-3164-3BA0-2961F667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DB2FF-37B8-9DFA-0631-AF8856D7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16A8F-34B0-3449-5663-A3F7E5EA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FAB37-42AF-6807-650B-5BDF1BFE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99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52599"/>
            <a:ext cx="10972800" cy="2743201"/>
          </a:xfrm>
        </p:spPr>
        <p:txBody>
          <a:bodyPr wrap="square" anchor="b"/>
          <a:lstStyle>
            <a:lvl1pPr algn="ctr">
              <a:defRPr sz="1990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1400" y="3962400"/>
            <a:ext cx="5029198" cy="4572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400" y="4343400"/>
            <a:ext cx="5029200" cy="1981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5976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828800"/>
            <a:ext cx="4800599" cy="685800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4800600" cy="396240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200"/>
              </a:spcBef>
              <a:defRPr sz="1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200"/>
              </a:spcBef>
              <a:defRPr sz="1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5943600"/>
            <a:ext cx="50292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752600"/>
            <a:ext cx="4876800" cy="4114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43600"/>
            <a:ext cx="115824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0"/>
            <a:ext cx="12192000" cy="5334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1"/>
            <a:ext cx="5638800" cy="63246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0" y="15240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82000" y="40386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0" y="19812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0" y="44958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3200" y="15240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53200" y="40386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86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05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05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72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53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839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72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39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76400"/>
            <a:ext cx="10972800" cy="2133600"/>
          </a:xfrm>
        </p:spPr>
        <p:txBody>
          <a:bodyPr anchor="b"/>
          <a:lstStyle>
            <a:lvl1pPr algn="r">
              <a:spcBef>
                <a:spcPts val="0"/>
              </a:spcBef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4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70EA-5E13-1083-4449-E5A26C02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6AED4-F03F-EDC1-B99E-DCB26F7FD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8AF4-2FA0-2F7D-9BDB-5EE1684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F67A-86A2-1B80-07CC-EF98AF0A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9F490-EB3E-A318-43FE-316020E7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2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1DB6-57EE-5C96-5D3C-EC632E00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CA094-E293-C7C9-7DC8-2B71A8839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E14CE-0300-3F6C-4423-D86C72618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34848-A3B3-D2F4-AA3B-71C418A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673A2-E870-6E91-9646-52A126EC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A6F31-E69A-1CA7-8EAC-7E07526A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4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F9D0-93E0-BF26-5156-2B9FA308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70F88-14E1-9E01-7AC4-F695A09F5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11492-6B72-DDE7-6927-A79780ED7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E430A-9683-E6CF-8E1A-670EFE621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54B9E-FA7C-38BC-9C0F-C69BE5A05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F65F0-C81F-D780-7063-E9E3DED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888E9-921A-A2B0-09AE-D112F705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5CBFF-A2D6-5375-D0EC-028D8DA4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1C26-2FCA-200B-CDD3-13EFB771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393B3-35D6-50D0-734C-D50AAF3F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B3D82-45A3-708E-DC06-7DE7432E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03F-87D0-7CA2-9E9F-4BE5FB05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CB2FE-AD5E-8010-23EB-7336DF29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D68AD-9F2A-5604-5119-DFB72D25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FEF67-2D34-E114-1535-3E65119A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7148-8AFC-90C8-AE38-8B8385E3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C9A8E-A1BD-AE03-9FA8-C6C9F88A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C78C9-0385-8E93-2B2F-2036EA409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33ED2-3F98-F3E7-BF4F-40A7E7C9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6125F-14AA-3274-BEC4-8C79F1F4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22A07-A835-300B-50EB-CC6AA49D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59FE-84D7-6F81-E832-8479507D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D5BA-DD2C-6A01-CE57-75311A3D2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1DC16-AC51-FF5B-D1E1-6F1F60175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166B5-015F-00C7-0B10-82EA3A5D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F92E5-5900-16F0-DCA9-A977F657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BFA69-03D2-D9CE-8CA6-085AA502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4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E03F5-B712-99D0-1E02-889FEC40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19C45-8D7F-8F39-5FDC-23210B402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C69D-3E85-A3CF-E40C-8194A42D8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F484-10D6-4C33-94AC-D553ADDC621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2FA36-729F-E47F-BA9D-0E4DBB96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0213-CF73-440B-00B6-81FD84AE4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8600" y="10160"/>
            <a:ext cx="3740727" cy="5232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90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0"/>
            <a:ext cx="4572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2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270885" y="0"/>
            <a:ext cx="239611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uc.joinhandshake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.edu/campus-life/careereducation/career-studio/choose/explore/what-can-I-do-with-this-major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.edu/campus-life/careereducation/career-studio/about/walk-in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uc.joinhandshak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.joinhandshak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01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159C-D1D7-A584-57C3-A9A78199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48" y="3829050"/>
            <a:ext cx="11201402" cy="1987550"/>
          </a:xfrm>
        </p:spPr>
        <p:txBody>
          <a:bodyPr anchor="t" anchorCtr="0">
            <a:noAutofit/>
          </a:bodyPr>
          <a:lstStyle/>
          <a:p>
            <a:pPr algn="l">
              <a:lnSpc>
                <a:spcPts val="8200"/>
              </a:lnSpc>
            </a:pPr>
            <a:r>
              <a:rPr lang="en-US" sz="8800" b="1" kern="700" spc="-200">
                <a:solidFill>
                  <a:schemeClr val="bg1"/>
                </a:solidFill>
                <a:latin typeface="League Spartan" charset="0"/>
              </a:rPr>
              <a:t>SETTING YOURSELF UP FOR CAREER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2D4C1-9F72-4062-0082-239867B6E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49" y="5908675"/>
            <a:ext cx="9868453" cy="498324"/>
          </a:xfrm>
        </p:spPr>
        <p:txBody>
          <a:bodyPr/>
          <a:lstStyle/>
          <a:p>
            <a:pPr algn="l"/>
            <a:r>
              <a:rPr lang="en-US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College of Cooperative Education &amp; Professional Studies</a:t>
            </a:r>
          </a:p>
        </p:txBody>
      </p:sp>
    </p:spTree>
    <p:extLst>
      <p:ext uri="{BB962C8B-B14F-4D97-AF65-F5344CB8AC3E}">
        <p14:creationId xmlns:p14="http://schemas.microsoft.com/office/powerpoint/2010/main" val="264561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PART-TIME JOB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6426200" cy="465296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Tuesday, August 29 from 10 am-3 pm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TUC Great Hall (4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Floor)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Connect with ~75 local employers to explore active part-time job opportunities.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000000"/>
                </a:solidFill>
                <a:latin typeface="Lato"/>
              </a:rPr>
              <a:t>Check </a:t>
            </a:r>
            <a:r>
              <a:rPr lang="en-US" sz="2200">
                <a:solidFill>
                  <a:srgbClr val="E001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Handshake</a:t>
            </a:r>
            <a:r>
              <a:rPr lang="en-US" sz="2200">
                <a:solidFill>
                  <a:srgbClr val="0563C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the event to see which employers will be attending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Bring your Bearcat card and copies of your resume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Need a resume review before the event? Visit the Career Studio during walk-in hours.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6A467908-CE12-1E68-39CE-4D85DAEB8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67" y="1409701"/>
            <a:ext cx="4402666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472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7"/>
            <a:ext cx="10515600" cy="1054100"/>
          </a:xfrm>
        </p:spPr>
        <p:txBody>
          <a:bodyPr>
            <a:no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WHAT CAN I DO WITH MY MAJOR?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08200"/>
            <a:ext cx="4597400" cy="3954464"/>
          </a:xfrm>
        </p:spPr>
        <p:txBody>
          <a:bodyPr>
            <a:noAutofit/>
          </a:bodyPr>
          <a:lstStyle/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Still deciding on a major or curious about typical careers people pursue with your major? 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heck out the </a:t>
            </a:r>
            <a:r>
              <a:rPr lang="en-US" sz="2200" u="sng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Can I Do With My Major?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CFE2F-AD31-BCAF-94DE-DD05EB47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00" y="1430336"/>
            <a:ext cx="64324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75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PARENTS &amp;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7518400" cy="465296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Career conversations with your student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 open and ready to listen. Your interests and goals may not be theirs.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If asked, share what occupations you think they would be good at. </a:t>
            </a:r>
            <a:r>
              <a:rPr lang="en-US" sz="2200">
                <a:solidFill>
                  <a:srgbClr val="000000"/>
                </a:solidFill>
                <a:latin typeface="Lato"/>
              </a:rPr>
              <a:t>Alternatively, s</a:t>
            </a:r>
            <a:r>
              <a:rPr kumimoji="0" lang="en-US" sz="2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uggest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they check out the What Can I Do With My Major? tool or visit the Career Studio to take free personality and career assessments.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Encourage </a:t>
            </a:r>
            <a:r>
              <a:rPr lang="en-US" sz="2200">
                <a:solidFill>
                  <a:srgbClr val="000000"/>
                </a:solidFill>
                <a:latin typeface="Lato"/>
              </a:rPr>
              <a:t>your student to speak with people in careers that interest them to learn more about the field. 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/>
              </a:rPr>
              <a:t>Tell your student about the career decisions you have made and why. </a:t>
            </a:r>
            <a:endParaRPr kumimoji="0" lang="en-US" sz="2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074" name="Picture 2" descr="Best cars for teens: 15 vehicles under $20K with top safety ratings">
            <a:extLst>
              <a:ext uri="{FF2B5EF4-FFF2-40B4-BE49-F238E27FC236}">
                <a16:creationId xmlns:a16="http://schemas.microsoft.com/office/drawing/2014/main" id="{AE8D15D6-9EEB-4B68-EB02-8F83A6F51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85900"/>
            <a:ext cx="35052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0 Tips for Productive Coffee Meetings">
            <a:extLst>
              <a:ext uri="{FF2B5EF4-FFF2-40B4-BE49-F238E27FC236}">
                <a16:creationId xmlns:a16="http://schemas.microsoft.com/office/drawing/2014/main" id="{89B7C1C7-C3AD-CCF5-7843-93B7C7ED8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8011"/>
          <a:stretch/>
        </p:blipFill>
        <p:spPr bwMode="auto">
          <a:xfrm>
            <a:off x="7924800" y="3937000"/>
            <a:ext cx="3505200" cy="244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PARENTS &amp;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6616700" cy="465296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Encourage your student to engage in low-stake career activities such as: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/>
              </a:rPr>
              <a:t>G</a:t>
            </a:r>
            <a:r>
              <a:rPr kumimoji="0" lang="en-US" sz="2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etting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their resume reviewed during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E00122"/>
                </a:solidFill>
                <a:effectLst/>
                <a:uLnTx/>
                <a:uFillTx/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walk-in hours </a:t>
            </a:r>
            <a:r>
              <a:rPr lang="en-US" sz="2200">
                <a:solidFill>
                  <a:srgbClr val="E00122"/>
                </a:solidFill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 the Career Studio</a:t>
            </a:r>
            <a:r>
              <a:rPr lang="en-US" sz="2200">
                <a:solidFill>
                  <a:srgbClr val="E00122"/>
                </a:solidFill>
                <a:latin typeface="Lato"/>
              </a:rPr>
              <a:t> </a:t>
            </a:r>
            <a:r>
              <a:rPr lang="en-US" sz="2200">
                <a:solidFill>
                  <a:srgbClr val="000000"/>
                </a:solidFill>
                <a:latin typeface="Lato"/>
              </a:rPr>
              <a:t>with an undergraduate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Peer Career Coach 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Taking a free professional headshot with our photobooth for their Handshake or LinkedIn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74E44-785D-DCE2-85DC-9883D478D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936" y="4118872"/>
            <a:ext cx="1525868" cy="2288802"/>
          </a:xfrm>
          <a:prstGeom prst="rect">
            <a:avLst/>
          </a:prstGeom>
        </p:spPr>
      </p:pic>
      <p:pic>
        <p:nvPicPr>
          <p:cNvPr id="10" name="Picture 9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ED105BE6-87A9-90EA-EB85-479A0FCD8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948" y="4118872"/>
            <a:ext cx="1529384" cy="2288802"/>
          </a:xfrm>
          <a:prstGeom prst="rect">
            <a:avLst/>
          </a:prstGeom>
        </p:spPr>
      </p:pic>
      <p:pic>
        <p:nvPicPr>
          <p:cNvPr id="14" name="Picture 13" descr="Two mannequins in suits next to a glass door&#10;&#10;Description automatically generated with low confidence">
            <a:extLst>
              <a:ext uri="{FF2B5EF4-FFF2-40B4-BE49-F238E27FC236}">
                <a16:creationId xmlns:a16="http://schemas.microsoft.com/office/drawing/2014/main" id="{E7F25ED0-08D2-931D-25AA-3C04DCCF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936" y="1435101"/>
            <a:ext cx="3356223" cy="25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8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7429500" cy="4652963"/>
          </a:xfrm>
        </p:spPr>
        <p:txBody>
          <a:bodyPr>
            <a:noAutofit/>
          </a:bodyPr>
          <a:lstStyle/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College of Cooperative Education &amp; Professional Studies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Website: 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uc.edu/</a:t>
            </a:r>
            <a:r>
              <a:rPr lang="en-US" sz="2200" err="1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careereducation</a:t>
            </a:r>
            <a:endParaRPr lang="en-US" sz="2200">
              <a:solidFill>
                <a:srgbClr val="E0012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careereducation@uc.edu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Image result for &quot;purpose&quot; venn diagram">
            <a:extLst>
              <a:ext uri="{FF2B5EF4-FFF2-40B4-BE49-F238E27FC236}">
                <a16:creationId xmlns:a16="http://schemas.microsoft.com/office/drawing/2014/main" id="{F1776E4F-C0B5-51BE-C6F8-39C4E50A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22" y="1098993"/>
            <a:ext cx="4953978" cy="49636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1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9F961701-91FD-0F5D-6670-305392B3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0" y="23495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6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2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9F316702-C42B-823D-0879-E22CEDFA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1149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4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E4390783-8795-B15A-8D4D-77593C9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218679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35101"/>
            <a:ext cx="7607300" cy="465296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We Are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College of Cooperative Education and 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Studies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90+ faculty, staff, and students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We Serve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Undergraduate and graduate students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Lindner College of Business has a center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We Help Students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 you through the career process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University of Cincinnati on LinkedIn: U.S. News &amp; World Report ranks UC  among the most innovative universities… | 46 comments">
            <a:extLst>
              <a:ext uri="{FF2B5EF4-FFF2-40B4-BE49-F238E27FC236}">
                <a16:creationId xmlns:a16="http://schemas.microsoft.com/office/drawing/2014/main" id="{20CCB8DB-F79B-AB5E-6784-3D3297B2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79" y="1523999"/>
            <a:ext cx="3271522" cy="4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35101"/>
            <a:ext cx="10934700" cy="465296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 Touchpoints Required In Coursework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 is one of a few universities across the country that has built required career touchpoints into courses within every student’s degree program.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First-year, mid-point, senior year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Experiential Learning Requirement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 believes that getting hands-on experience is critical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must complete 1 or more experiential learning opportunities</a:t>
            </a:r>
          </a:p>
          <a:p>
            <a:pPr marL="457200"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Examples: </a:t>
            </a: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co-op, internship, student teaching, clinical experience, performance, exhibition, research, study abroad, service learning, UC Forward, peer education).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2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35101"/>
            <a:ext cx="7213600" cy="465296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Bearcat Promise Career Studio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</a:t>
            </a:r>
            <a:r>
              <a:rPr lang="en-US" sz="2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offers free career coaching and workshops on the following: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hoosing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major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hat you can do with your major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Ways to gain experience that builds your resume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Resume, CV, cover letter reviews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finding co-op, internship, and full-time job opportunities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Mock interview practice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Negotiating your salary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Advice on applying to graduate school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  <a:defRPr/>
            </a:pP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1BF515-5C3A-8405-9B86-BFCDF220DE53}"/>
              </a:ext>
            </a:extLst>
          </p:cNvPr>
          <p:cNvSpPr/>
          <p:nvPr/>
        </p:nvSpPr>
        <p:spPr>
          <a:xfrm>
            <a:off x="7985738" y="1605373"/>
            <a:ext cx="3479597" cy="4652964"/>
          </a:xfrm>
          <a:custGeom>
            <a:avLst/>
            <a:gdLst/>
            <a:ahLst/>
            <a:cxnLst/>
            <a:rect l="l" t="t" r="r" b="b"/>
            <a:pathLst>
              <a:path w="3600450" h="4814570">
                <a:moveTo>
                  <a:pt x="0" y="0"/>
                </a:moveTo>
                <a:lnTo>
                  <a:pt x="3600450" y="0"/>
                </a:lnTo>
                <a:lnTo>
                  <a:pt x="3600450" y="4814570"/>
                </a:lnTo>
                <a:lnTo>
                  <a:pt x="0" y="4814570"/>
                </a:lnTo>
                <a:close/>
              </a:path>
            </a:pathLst>
          </a:custGeom>
          <a:blipFill>
            <a:blip r:embed="rId2"/>
            <a:stretch>
              <a:fillRect l="-50353" r="-50353"/>
            </a:stretch>
          </a:blipFill>
        </p:spPr>
      </p:sp>
    </p:spTree>
    <p:extLst>
      <p:ext uri="{BB962C8B-B14F-4D97-AF65-F5344CB8AC3E}">
        <p14:creationId xmlns:p14="http://schemas.microsoft.com/office/powerpoint/2010/main" val="139934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85801"/>
            <a:ext cx="10515600" cy="1054100"/>
          </a:xfrm>
        </p:spPr>
        <p:txBody>
          <a:bodyPr>
            <a:no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FOUR-YEAR </a:t>
            </a:r>
            <a:br>
              <a:rPr lang="en-US" sz="6600" b="1" spc="-200">
                <a:solidFill>
                  <a:srgbClr val="E00122"/>
                </a:solidFill>
                <a:latin typeface="League Spartan" charset="0"/>
              </a:rPr>
            </a:b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84400"/>
            <a:ext cx="5829300" cy="3878264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want you to understand the steps to take to ensure that you are ready for life beyond UC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following slides will discuss some of the recommended steps we encourage you to take your first year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Download a copy of this guide and our presentation through the </a:t>
            </a: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orientation app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endParaRPr lang="en-US" sz="22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6158-3678-EE25-2D2D-61AEDB29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75845"/>
            <a:ext cx="4762500" cy="621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22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ACTIVATE HANDSHAKE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5191478" cy="4652963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University’s career platform. It’s the place to find on-campus and local part-time job opportunities, upcoming career fairs, and schedule appointments for free career coaching 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UC students have an account that has been created for you.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Activate your account at 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uc.joinhandshake.com </a:t>
            </a: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your 6+2 and UC password.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B091C2-FE7F-5B3B-0BEE-D7237B293DAF}"/>
              </a:ext>
            </a:extLst>
          </p:cNvPr>
          <p:cNvGrpSpPr/>
          <p:nvPr/>
        </p:nvGrpSpPr>
        <p:grpSpPr>
          <a:xfrm>
            <a:off x="5039938" y="1398081"/>
            <a:ext cx="7061200" cy="4050218"/>
            <a:chOff x="5065338" y="1711073"/>
            <a:chExt cx="7061200" cy="4050218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4BC8DAE-C1E6-7980-6E58-5EF32A9D59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65338" y="1711073"/>
              <a:ext cx="7061200" cy="4050218"/>
              <a:chOff x="0" y="0"/>
              <a:chExt cx="7981950" cy="4578350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39ED89A9-7739-1D6E-3428-66F8B0015A97}"/>
                  </a:ext>
                </a:extLst>
              </p:cNvPr>
              <p:cNvSpPr/>
              <p:nvPr/>
            </p:nvSpPr>
            <p:spPr>
              <a:xfrm>
                <a:off x="765810" y="21590"/>
                <a:ext cx="6451600" cy="4326890"/>
              </a:xfrm>
              <a:custGeom>
                <a:avLst/>
                <a:gdLst/>
                <a:ahLst/>
                <a:cxnLst/>
                <a:rect l="l" t="t" r="r" b="b"/>
                <a:pathLst>
                  <a:path w="6451600" h="4326890">
                    <a:moveTo>
                      <a:pt x="6224270" y="0"/>
                    </a:moveTo>
                    <a:lnTo>
                      <a:pt x="226060" y="0"/>
                    </a:lnTo>
                    <a:cubicBezTo>
                      <a:pt x="101600" y="0"/>
                      <a:pt x="0" y="101600"/>
                      <a:pt x="0" y="226060"/>
                    </a:cubicBezTo>
                    <a:lnTo>
                      <a:pt x="0" y="4326890"/>
                    </a:lnTo>
                    <a:lnTo>
                      <a:pt x="6451601" y="4326890"/>
                    </a:lnTo>
                    <a:lnTo>
                      <a:pt x="6451601" y="226060"/>
                    </a:lnTo>
                    <a:cubicBezTo>
                      <a:pt x="6450331" y="101600"/>
                      <a:pt x="6348731" y="0"/>
                      <a:pt x="6224270" y="0"/>
                    </a:cubicBezTo>
                    <a:close/>
                    <a:moveTo>
                      <a:pt x="6252210" y="4043680"/>
                    </a:moveTo>
                    <a:lnTo>
                      <a:pt x="196851" y="4043680"/>
                    </a:lnTo>
                    <a:lnTo>
                      <a:pt x="196851" y="255270"/>
                    </a:lnTo>
                    <a:lnTo>
                      <a:pt x="6252210" y="255270"/>
                    </a:lnTo>
                    <a:lnTo>
                      <a:pt x="6252210" y="404368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FA3B0F16-0C1A-8AD1-52E1-46B9AA09326C}"/>
                  </a:ext>
                </a:extLst>
              </p:cNvPr>
              <p:cNvSpPr/>
              <p:nvPr/>
            </p:nvSpPr>
            <p:spPr>
              <a:xfrm>
                <a:off x="0" y="0"/>
                <a:ext cx="7981950" cy="4542790"/>
              </a:xfrm>
              <a:custGeom>
                <a:avLst/>
                <a:gdLst/>
                <a:ahLst/>
                <a:cxnLst/>
                <a:rect l="l" t="t" r="r" b="b"/>
                <a:pathLst>
                  <a:path w="7981950" h="4542790">
                    <a:moveTo>
                      <a:pt x="7239000" y="4348480"/>
                    </a:moveTo>
                    <a:lnTo>
                      <a:pt x="7239000" y="243840"/>
                    </a:lnTo>
                    <a:cubicBezTo>
                      <a:pt x="7239000" y="109220"/>
                      <a:pt x="7129780" y="0"/>
                      <a:pt x="6995160" y="0"/>
                    </a:cubicBezTo>
                    <a:lnTo>
                      <a:pt x="985520" y="0"/>
                    </a:lnTo>
                    <a:cubicBezTo>
                      <a:pt x="852170" y="0"/>
                      <a:pt x="742950" y="109220"/>
                      <a:pt x="742950" y="243840"/>
                    </a:cubicBezTo>
                    <a:lnTo>
                      <a:pt x="742950" y="4349750"/>
                    </a:lnTo>
                    <a:lnTo>
                      <a:pt x="0" y="4349750"/>
                    </a:lnTo>
                    <a:lnTo>
                      <a:pt x="0" y="4447540"/>
                    </a:lnTo>
                    <a:cubicBezTo>
                      <a:pt x="0" y="4500880"/>
                      <a:pt x="43180" y="4542790"/>
                      <a:pt x="95250" y="4542790"/>
                    </a:cubicBezTo>
                    <a:lnTo>
                      <a:pt x="7886700" y="4542790"/>
                    </a:lnTo>
                    <a:cubicBezTo>
                      <a:pt x="7940040" y="4542790"/>
                      <a:pt x="7981950" y="4499610"/>
                      <a:pt x="7981950" y="4447540"/>
                    </a:cubicBezTo>
                    <a:lnTo>
                      <a:pt x="7981950" y="4349750"/>
                    </a:lnTo>
                    <a:lnTo>
                      <a:pt x="7239000" y="4349750"/>
                    </a:lnTo>
                    <a:close/>
                    <a:moveTo>
                      <a:pt x="4519930" y="4348480"/>
                    </a:moveTo>
                    <a:lnTo>
                      <a:pt x="4519930" y="4349750"/>
                    </a:lnTo>
                    <a:cubicBezTo>
                      <a:pt x="4519930" y="4403090"/>
                      <a:pt x="4476750" y="4445000"/>
                      <a:pt x="4424680" y="4445000"/>
                    </a:cubicBezTo>
                    <a:lnTo>
                      <a:pt x="3557270" y="4445000"/>
                    </a:lnTo>
                    <a:cubicBezTo>
                      <a:pt x="3503930" y="4445000"/>
                      <a:pt x="3462020" y="4401820"/>
                      <a:pt x="3462020" y="4349750"/>
                    </a:cubicBezTo>
                    <a:lnTo>
                      <a:pt x="3462020" y="4348480"/>
                    </a:lnTo>
                    <a:lnTo>
                      <a:pt x="765810" y="4348480"/>
                    </a:lnTo>
                    <a:lnTo>
                      <a:pt x="765810" y="247650"/>
                    </a:lnTo>
                    <a:cubicBezTo>
                      <a:pt x="765810" y="123190"/>
                      <a:pt x="867410" y="21590"/>
                      <a:pt x="991870" y="21590"/>
                    </a:cubicBezTo>
                    <a:lnTo>
                      <a:pt x="6990080" y="21590"/>
                    </a:lnTo>
                    <a:cubicBezTo>
                      <a:pt x="7114539" y="21590"/>
                      <a:pt x="7216139" y="123190"/>
                      <a:pt x="7216139" y="247650"/>
                    </a:cubicBezTo>
                    <a:lnTo>
                      <a:pt x="7216139" y="4348480"/>
                    </a:lnTo>
                    <a:lnTo>
                      <a:pt x="4519930" y="434848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4F784A8F-0270-0E27-FADB-A1061FD994C9}"/>
                  </a:ext>
                </a:extLst>
              </p:cNvPr>
              <p:cNvSpPr/>
              <p:nvPr/>
            </p:nvSpPr>
            <p:spPr>
              <a:xfrm>
                <a:off x="3460750" y="4349750"/>
                <a:ext cx="105918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1059180" h="96520">
                    <a:moveTo>
                      <a:pt x="96520" y="96520"/>
                    </a:moveTo>
                    <a:lnTo>
                      <a:pt x="963930" y="96520"/>
                    </a:lnTo>
                    <a:cubicBezTo>
                      <a:pt x="1017270" y="96520"/>
                      <a:pt x="1059180" y="53340"/>
                      <a:pt x="1059180" y="1270"/>
                    </a:cubicBezTo>
                    <a:lnTo>
                      <a:pt x="1059180" y="0"/>
                    </a:lnTo>
                    <a:lnTo>
                      <a:pt x="0" y="0"/>
                    </a:lnTo>
                    <a:lnTo>
                      <a:pt x="0" y="1270"/>
                    </a:lnTo>
                    <a:cubicBezTo>
                      <a:pt x="0" y="53340"/>
                      <a:pt x="43180" y="96520"/>
                      <a:pt x="96520" y="9652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1285AAE3-9F18-A50C-9A1C-A74E556EF01A}"/>
                  </a:ext>
                </a:extLst>
              </p:cNvPr>
              <p:cNvSpPr/>
              <p:nvPr/>
            </p:nvSpPr>
            <p:spPr>
              <a:xfrm>
                <a:off x="163830" y="4542790"/>
                <a:ext cx="7654290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7654290" h="35560">
                    <a:moveTo>
                      <a:pt x="0" y="0"/>
                    </a:moveTo>
                    <a:cubicBezTo>
                      <a:pt x="0" y="20320"/>
                      <a:pt x="16510" y="35560"/>
                      <a:pt x="35560" y="35560"/>
                    </a:cubicBezTo>
                    <a:lnTo>
                      <a:pt x="7618730" y="35560"/>
                    </a:lnTo>
                    <a:cubicBezTo>
                      <a:pt x="7639050" y="35560"/>
                      <a:pt x="7654290" y="19050"/>
                      <a:pt x="7654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5454"/>
              </a:solidFill>
            </p:spPr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177E45-DEB5-8531-3B1A-9BBEF641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18" y="1977141"/>
              <a:ext cx="5321282" cy="3342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15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0"/>
            <a:ext cx="10515600" cy="1854199"/>
          </a:xfrm>
        </p:spPr>
        <p:txBody>
          <a:bodyPr>
            <a:no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CONSIDER PART-TIME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08200"/>
            <a:ext cx="8166100" cy="3992564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Benefits of Part-Time Employment</a:t>
            </a:r>
          </a:p>
          <a:p>
            <a:pPr marL="457200" indent="-27940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Earn money</a:t>
            </a:r>
          </a:p>
          <a:p>
            <a:pPr marL="457200" indent="-27940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Develop transferrable skills</a:t>
            </a:r>
          </a:p>
          <a:p>
            <a:pPr marL="457200" indent="-27940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Refine time management skills</a:t>
            </a:r>
          </a:p>
          <a:p>
            <a:pPr marL="457200" indent="-27940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Career exploration</a:t>
            </a:r>
          </a:p>
          <a:p>
            <a:pPr marL="457200" indent="-27940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Build your network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 b="1">
              <a:solidFill>
                <a:srgbClr val="E00122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On-Campus vs. Off-Campus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Commute time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Flexibility with class schedule</a:t>
            </a:r>
          </a:p>
        </p:txBody>
      </p:sp>
      <p:pic>
        <p:nvPicPr>
          <p:cNvPr id="1026" name="Picture 2" descr="ROAR Guides | | newsrecord.org">
            <a:extLst>
              <a:ext uri="{FF2B5EF4-FFF2-40B4-BE49-F238E27FC236}">
                <a16:creationId xmlns:a16="http://schemas.microsoft.com/office/drawing/2014/main" id="{2DF64BCB-C591-203A-DC84-C845CA31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70100"/>
            <a:ext cx="4854575" cy="323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5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08100"/>
            <a:ext cx="11264900" cy="4185180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Student Worker</a:t>
            </a: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Most common type of campus job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Desk attendant, dining hall worker, food service worker, or parking services assistant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5-20 hours per week, typical wage is $9-10 per hour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 b="1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On-Campus Co-op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More responsibility and work is often related to your major and/or career interests.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Online course in professional development to help you identify and articulate the transferable skills you are learning on the job.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5-20 hours per week, typical wage is $10-11 per hour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2200" b="1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Federal Work-Study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Only open to students who qualify through financial aid. </a:t>
            </a:r>
          </a:p>
          <a:p>
            <a:pPr marL="457200"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5-20 hours per week, typical wage is $9-$11 per hour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50A26-D8B0-BC3E-2EEE-9B9398D805C5}"/>
              </a:ext>
            </a:extLst>
          </p:cNvPr>
          <p:cNvSpPr txBox="1">
            <a:spLocks/>
          </p:cNvSpPr>
          <p:nvPr/>
        </p:nvSpPr>
        <p:spPr>
          <a:xfrm>
            <a:off x="406400" y="355601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TYPES OF ON-CAMPUS JOBS</a:t>
            </a:r>
          </a:p>
        </p:txBody>
      </p:sp>
    </p:spTree>
    <p:extLst>
      <p:ext uri="{BB962C8B-B14F-4D97-AF65-F5344CB8AC3E}">
        <p14:creationId xmlns:p14="http://schemas.microsoft.com/office/powerpoint/2010/main" val="194404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FINDING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5191478" cy="465296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Handshake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Check </a:t>
            </a:r>
            <a:r>
              <a:rPr lang="en-US" sz="2200">
                <a:solidFill>
                  <a:srgbClr val="E001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Handshake</a:t>
            </a: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on-campus, work-study, and local part-time positions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to the Jobs tab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ilter by “on-campus”, “work study” or select “part-time” and set a search radius (ex. 15 miles from 45220)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105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 Department Websites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en-US" sz="10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Indeed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4BC8DAE-C1E6-7980-6E58-5EF32A9D5991}"/>
              </a:ext>
            </a:extLst>
          </p:cNvPr>
          <p:cNvGrpSpPr>
            <a:grpSpLocks noChangeAspect="1"/>
          </p:cNvGrpSpPr>
          <p:nvPr/>
        </p:nvGrpSpPr>
        <p:grpSpPr>
          <a:xfrm>
            <a:off x="5039938" y="1398081"/>
            <a:ext cx="7061200" cy="4050218"/>
            <a:chOff x="0" y="0"/>
            <a:chExt cx="7981950" cy="457835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9ED89A9-7739-1D6E-3428-66F8B0015A97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A3B0F16-0C1A-8AD1-52E1-46B9AA09326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F784A8F-0270-0E27-FADB-A1061FD994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285AAE3-9F18-A50C-9A1C-A74E556EF01A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641E95-8919-38AF-BBB1-18443888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0" y="1676554"/>
            <a:ext cx="4998649" cy="32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82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SETTING YOURSELF UP FOR CAREER SUCCESS</vt:lpstr>
      <vt:lpstr>ABOUT US</vt:lpstr>
      <vt:lpstr>CAREER EVERYWHERE</vt:lpstr>
      <vt:lpstr>CAREER EVERYWHERE</vt:lpstr>
      <vt:lpstr>FOUR-YEAR  CAREER GUIDE</vt:lpstr>
      <vt:lpstr>ACTIVATE HANDSHAKE</vt:lpstr>
      <vt:lpstr>CONSIDER PART-TIME EMPLOYMENT</vt:lpstr>
      <vt:lpstr>PowerPoint Presentation</vt:lpstr>
      <vt:lpstr>FINDING OPPORTUNITIES</vt:lpstr>
      <vt:lpstr>PART-TIME JOB FAIR</vt:lpstr>
      <vt:lpstr>WHAT CAN I DO WITH MY MAJOR?</vt:lpstr>
      <vt:lpstr>PARENTS &amp; FAMILIES</vt:lpstr>
      <vt:lpstr>PARENTS &amp; FAMILIES</vt:lpstr>
      <vt:lpstr>QUESTIONS?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YOURSELF UP FOR CAREER SUCCESS</dc:title>
  <dc:creator>Bridges, Ellie (rungbree)</dc:creator>
  <cp:revision>1</cp:revision>
  <dcterms:created xsi:type="dcterms:W3CDTF">2023-06-14T19:24:20Z</dcterms:created>
  <dcterms:modified xsi:type="dcterms:W3CDTF">2023-06-15T13:44:35Z</dcterms:modified>
</cp:coreProperties>
</file>