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1"/>
  </p:notesMasterIdLst>
  <p:sldIdLst>
    <p:sldId id="316" r:id="rId2"/>
    <p:sldId id="256" r:id="rId3"/>
    <p:sldId id="280" r:id="rId4"/>
    <p:sldId id="283" r:id="rId5"/>
    <p:sldId id="296" r:id="rId6"/>
    <p:sldId id="282" r:id="rId7"/>
    <p:sldId id="263" r:id="rId8"/>
    <p:sldId id="271" r:id="rId9"/>
    <p:sldId id="289" r:id="rId10"/>
    <p:sldId id="273" r:id="rId11"/>
    <p:sldId id="290" r:id="rId12"/>
    <p:sldId id="291" r:id="rId13"/>
    <p:sldId id="292" r:id="rId14"/>
    <p:sldId id="286" r:id="rId15"/>
    <p:sldId id="294" r:id="rId16"/>
    <p:sldId id="318" r:id="rId17"/>
    <p:sldId id="319" r:id="rId18"/>
    <p:sldId id="259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EA485-3319-63B2-4081-4FC488CA30FA}" v="1" dt="2024-05-20T19:40:02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671A1-2EEA-4A70-A605-6E0A414AA73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5D0E3-F3DA-4997-81CE-486244416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2286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09091-2B4E-E54D-96C0-D4FF9E9C80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9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Resume submissions can be reset if necessary. Let students know they can contact us (BPCS) to get the daily limit reset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5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6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here to support you but we also want you to know how to proactively get involved in setting yourself up for career success and when to get started.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8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presentation is designed to last 20-30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2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Personality tests include: Myers-Briggs, Strong Interest Inventory,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8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Link: https://www.uc.edu/campus-life/careereducation/career-studio/choose/explore/what-can-I-do-with-this-major.html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/>
              <a:t>Practice your responses to common interview questions, do interview roulette, or you can review your previous videos and receive feedback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5D0E3-F3DA-4997-81CE-486244416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DE24-7920-9C3D-7E7A-D1117C682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0344D-2A66-50BA-11C4-6A8979CF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D6177-758F-334F-B1F2-4BB67FFA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1265E-B439-5E01-F112-C8B884EB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5EB9-A4E8-EDF9-93E6-BE985ECD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7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C773-1933-3CA2-97BD-2B2BA490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0F963-B536-7077-B487-AEC8D5D79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40767-6E39-F826-57D3-AC378DC0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12E94-EC6E-E265-5A3C-9773DC68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839C9-5239-C715-5023-7DCAE564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2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BF182-B67A-2AA1-E29A-A7BBB8FF7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BB638-E95C-B52F-C024-15687D5E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0077-D436-3F5C-4FFB-044983FA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62838-C55E-886E-2B3C-FD3552DA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E8A3-334A-385B-9878-DB45E2FB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EA6B7-2629-9909-C18E-8D00AD98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6F905-C6E0-3164-3BA0-2961F6679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DB2FF-37B8-9DFA-0631-AF8856D7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16A8F-34B0-3449-5663-A3F7E5EA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FAB37-42AF-6807-650B-5BDF1BFE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9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70EA-5E13-1083-4449-E5A26C02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6AED4-F03F-EDC1-B99E-DCB26F7FD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8AF4-2FA0-2F7D-9BDB-5EE1684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F67A-86A2-1B80-07CC-EF98AF0A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9F490-EB3E-A318-43FE-316020E7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2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1DB6-57EE-5C96-5D3C-EC632E00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CA094-E293-C7C9-7DC8-2B71A8839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E14CE-0300-3F6C-4423-D86C72618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34848-A3B3-D2F4-AA3B-71C418A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673A2-E870-6E91-9646-52A126EC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A6F31-E69A-1CA7-8EAC-7E07526A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4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F9D0-93E0-BF26-5156-2B9FA308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70F88-14E1-9E01-7AC4-F695A09F5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11492-6B72-DDE7-6927-A79780ED7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E430A-9683-E6CF-8E1A-670EFE621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54B9E-FA7C-38BC-9C0F-C69BE5A05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F65F0-C81F-D780-7063-E9E3DED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888E9-921A-A2B0-09AE-D112F705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5CBFF-A2D6-5375-D0EC-028D8DA4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2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1C26-2FCA-200B-CDD3-13EFB771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393B3-35D6-50D0-734C-D50AAF3F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B3D82-45A3-708E-DC06-7DE7432E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03F-87D0-7CA2-9E9F-4BE5FB05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CB2FE-AD5E-8010-23EB-7336DF29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D68AD-9F2A-5604-5119-DFB72D25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FEF67-2D34-E114-1535-3E65119A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7148-8AFC-90C8-AE38-8B8385E3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C9A8E-A1BD-AE03-9FA8-C6C9F88A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C78C9-0385-8E93-2B2F-2036EA409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33ED2-3F98-F3E7-BF4F-40A7E7C9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6125F-14AA-3274-BEC4-8C79F1F4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22A07-A835-300B-50EB-CC6AA49D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59FE-84D7-6F81-E832-8479507D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D5BA-DD2C-6A01-CE57-75311A3D2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1DC16-AC51-FF5B-D1E1-6F1F60175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166B5-015F-00C7-0B10-82EA3A5D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F92E5-5900-16F0-DCA9-A977F657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BFA69-03D2-D9CE-8CA6-085AA502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4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E03F5-B712-99D0-1E02-889FEC40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19C45-8D7F-8F39-5FDC-23210B402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C69D-3E85-A3CF-E40C-8194A42D8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F484-10D6-4C33-94AC-D553ADDC621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2FA36-729F-E47F-BA9D-0E4DBB96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0213-CF73-440B-00B6-81FD84AE4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7F12-A450-444B-BA8B-000457C07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.edu/campus-life/careereducation/career-studio/choose/explore/what-can-I-do-with-this-major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uc.joinhandshake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c.biginterview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studio@uc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BasedLearning&amp;CareerEd_slide153.jpg">
            <a:extLst>
              <a:ext uri="{FF2B5EF4-FFF2-40B4-BE49-F238E27FC236}">
                <a16:creationId xmlns:a16="http://schemas.microsoft.com/office/drawing/2014/main" id="{4CF63DE3-204F-704D-810C-F8B7A01D4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07EF10-42DB-A3B7-234C-53DCF5BC19C9}"/>
              </a:ext>
            </a:extLst>
          </p:cNvPr>
          <p:cNvSpPr/>
          <p:nvPr/>
        </p:nvSpPr>
        <p:spPr>
          <a:xfrm>
            <a:off x="990600" y="2225134"/>
            <a:ext cx="7696200" cy="1257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College of Cooperative Education and Professional Studies</a:t>
            </a:r>
          </a:p>
        </p:txBody>
      </p:sp>
    </p:spTree>
    <p:extLst>
      <p:ext uri="{BB962C8B-B14F-4D97-AF65-F5344CB8AC3E}">
        <p14:creationId xmlns:p14="http://schemas.microsoft.com/office/powerpoint/2010/main" val="42372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7"/>
            <a:ext cx="10515600" cy="10541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WHAT CAN I DO WITH MY MAJOR?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08200"/>
            <a:ext cx="4597400" cy="39544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Still deciding on a major or curious about typical careers people pursue with your major?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heck out the </a:t>
            </a:r>
            <a:r>
              <a:rPr lang="en-US" sz="2400" u="sng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Can I Do With My Major?</a:t>
            </a:r>
            <a:r>
              <a:rPr lang="en-US" sz="24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CFE2F-AD31-BCAF-94DE-DD05EB47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554919"/>
            <a:ext cx="5932714" cy="465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7046CC68-72E8-A4DB-5E26-578B9DDBA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71" y="4985899"/>
            <a:ext cx="872837" cy="8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5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7"/>
            <a:ext cx="10998200" cy="10541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HOW CAN I GET EXPERIENCE IN THE FIELD?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1" y="2585872"/>
            <a:ext cx="6997700" cy="39544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Connect you with UC’s experiential learning programs, including: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Lato" panose="020F0502020204030203" pitchFamily="34" charset="0"/>
              <a:buChar char="−"/>
            </a:pPr>
            <a:r>
              <a:rPr lang="en-US">
                <a:solidFill>
                  <a:srgbClr val="000000"/>
                </a:solidFill>
                <a:latin typeface="Lato"/>
              </a:rPr>
              <a:t>co-op (full-time, part-time, service learning, on-campus)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Lato" panose="020F0502020204030203" pitchFamily="34" charset="0"/>
              <a:buChar char="−"/>
            </a:pPr>
            <a:r>
              <a:rPr lang="en-US">
                <a:solidFill>
                  <a:srgbClr val="000000"/>
                </a:solidFill>
                <a:latin typeface="Lato"/>
              </a:rPr>
              <a:t>Service Learning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Lato" panose="020F0502020204030203" pitchFamily="34" charset="0"/>
              <a:buChar char="−"/>
            </a:pPr>
            <a:r>
              <a:rPr lang="en-US">
                <a:solidFill>
                  <a:srgbClr val="000000"/>
                </a:solidFill>
                <a:latin typeface="Lato"/>
              </a:rPr>
              <a:t>UC Forward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Lato" panose="020F0502020204030203" pitchFamily="34" charset="0"/>
              <a:buChar char="−"/>
            </a:pPr>
            <a:r>
              <a:rPr lang="en-US">
                <a:solidFill>
                  <a:srgbClr val="000000"/>
                </a:solidFill>
                <a:latin typeface="Lato"/>
              </a:rPr>
              <a:t>Undergraduate Research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Lato" panose="020F0502020204030203" pitchFamily="34" charset="0"/>
              <a:buChar char="−"/>
            </a:pPr>
            <a:r>
              <a:rPr lang="en-US">
                <a:solidFill>
                  <a:srgbClr val="000000"/>
                </a:solidFill>
                <a:latin typeface="Lato"/>
              </a:rPr>
              <a:t>International Experiential Learning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Co-explore student clubs and organizations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Discuss part-time jobs to gain relevant skills</a:t>
            </a:r>
          </a:p>
        </p:txBody>
      </p:sp>
      <p:pic>
        <p:nvPicPr>
          <p:cNvPr id="1026" name="Picture 2" descr="Curation Methods Class at UC Center for Field Studies Exemplifies Experiential  Learning | University of Cincinnati">
            <a:extLst>
              <a:ext uri="{FF2B5EF4-FFF2-40B4-BE49-F238E27FC236}">
                <a16:creationId xmlns:a16="http://schemas.microsoft.com/office/drawing/2014/main" id="{1C00F688-4FD9-D939-9F56-2A315C4DE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"/>
          <a:stretch/>
        </p:blipFill>
        <p:spPr bwMode="auto">
          <a:xfrm>
            <a:off x="7823200" y="1733000"/>
            <a:ext cx="3505200" cy="2147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re Will You Co-op? | University of Cincinnati">
            <a:extLst>
              <a:ext uri="{FF2B5EF4-FFF2-40B4-BE49-F238E27FC236}">
                <a16:creationId xmlns:a16="http://schemas.microsoft.com/office/drawing/2014/main" id="{D3CAC949-BBB4-5662-11FF-F5C4B08D7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r="21366"/>
          <a:stretch/>
        </p:blipFill>
        <p:spPr bwMode="auto">
          <a:xfrm>
            <a:off x="7848600" y="4081491"/>
            <a:ext cx="3505200" cy="213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2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7"/>
            <a:ext cx="10998200" cy="10541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HOW DO I FIND A FULL-TIME JOB?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61" y="2637051"/>
            <a:ext cx="7175500" cy="39544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Chat about the type of roles you are interested in.</a:t>
            </a:r>
            <a:endParaRPr lang="en-US" sz="24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Help you set up your job search filters in Handshake and LinkedIn so you see opportunities that fit your interests.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Discuss upcoming career fairs and employer information sessions.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Review your professional documents and profiles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Conduct mock interviews</a:t>
            </a:r>
          </a:p>
        </p:txBody>
      </p:sp>
      <p:pic>
        <p:nvPicPr>
          <p:cNvPr id="4" name="Picture 4" descr="Students seated in chairs watching a presentation on the Disney internship program">
            <a:extLst>
              <a:ext uri="{FF2B5EF4-FFF2-40B4-BE49-F238E27FC236}">
                <a16:creationId xmlns:a16="http://schemas.microsoft.com/office/drawing/2014/main" id="{7D975A1B-B260-47DE-06E6-A8C4EF4B0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21671" b="1262"/>
          <a:stretch/>
        </p:blipFill>
        <p:spPr bwMode="auto">
          <a:xfrm>
            <a:off x="8102600" y="4043644"/>
            <a:ext cx="3428999" cy="233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wo female students meet with two male employers at the career fair">
            <a:extLst>
              <a:ext uri="{FF2B5EF4-FFF2-40B4-BE49-F238E27FC236}">
                <a16:creationId xmlns:a16="http://schemas.microsoft.com/office/drawing/2014/main" id="{682B95A7-CD18-048D-BB56-397B72F368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9" b="19885"/>
          <a:stretch/>
        </p:blipFill>
        <p:spPr>
          <a:xfrm>
            <a:off x="8102600" y="1507844"/>
            <a:ext cx="3428999" cy="225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314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7"/>
            <a:ext cx="10998200" cy="10541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HOW DO I GO TO GRADUATE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81" y="2529006"/>
            <a:ext cx="7696200" cy="39544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Chat about the type of programs you are considering.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Discuss the differences between Master’s and PhD level programs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Help you understand the application timeline, what application materials are required, and ways to finance your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Review your professional documents, including resume, CV, and/or personal statement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Lato"/>
              </a:rPr>
              <a:t>Conduct mock interviews and provide feedback</a:t>
            </a:r>
          </a:p>
        </p:txBody>
      </p:sp>
      <p:pic>
        <p:nvPicPr>
          <p:cNvPr id="2050" name="Picture 2" descr="Graduate School Applications and Rankings on the Rise - UConn Today">
            <a:extLst>
              <a:ext uri="{FF2B5EF4-FFF2-40B4-BE49-F238E27FC236}">
                <a16:creationId xmlns:a16="http://schemas.microsoft.com/office/drawing/2014/main" id="{FC05F1EE-F240-2F98-4529-7BB3176A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58" y="2010909"/>
            <a:ext cx="3107491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sic Theory - Composition, Musicology and Theory | University of Cincinnati">
            <a:extLst>
              <a:ext uri="{FF2B5EF4-FFF2-40B4-BE49-F238E27FC236}">
                <a16:creationId xmlns:a16="http://schemas.microsoft.com/office/drawing/2014/main" id="{B4CD9995-A6A3-7304-FF0E-01505242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34" y="4206119"/>
            <a:ext cx="3116581" cy="194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24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HANDSHAKE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4889500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UC’s career platform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Find co-ops, internships, and full-time jobs as well as on-campus and local part-time job opportunities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upcoming career fairs</a:t>
            </a: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Schedule appointments </a:t>
            </a: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the Career Studio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Activate your account at </a:t>
            </a:r>
            <a:r>
              <a:rPr lang="en-US" sz="24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uc.joinhandshake.com 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your 6+2 and UC password.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4BC8DAE-C1E6-7980-6E58-5EF32A9D5991}"/>
              </a:ext>
            </a:extLst>
          </p:cNvPr>
          <p:cNvGrpSpPr>
            <a:grpSpLocks noChangeAspect="1"/>
          </p:cNvGrpSpPr>
          <p:nvPr/>
        </p:nvGrpSpPr>
        <p:grpSpPr>
          <a:xfrm>
            <a:off x="5039938" y="1398081"/>
            <a:ext cx="7061200" cy="4050218"/>
            <a:chOff x="0" y="0"/>
            <a:chExt cx="7981950" cy="457835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9ED89A9-7739-1D6E-3428-66F8B0015A97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A3B0F16-0C1A-8AD1-52E1-46B9AA09326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F784A8F-0270-0E27-FADB-A1061FD994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285AAE3-9F18-A50C-9A1C-A74E556EF01A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E9ED58C-E071-9228-F1CA-E0AFDE543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1745312"/>
            <a:ext cx="5219700" cy="31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3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BIG 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69" y="1302187"/>
            <a:ext cx="5125718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Big Interview is an AI job training site 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effectLst/>
                <a:latin typeface="Lato"/>
                <a:ea typeface="Lato"/>
                <a:cs typeface="Lato"/>
              </a:rPr>
              <a:t>T</a:t>
            </a:r>
            <a:r>
              <a:rPr lang="en-US" sz="2400">
                <a:latin typeface="Lato"/>
                <a:ea typeface="Lato"/>
                <a:cs typeface="Lato"/>
              </a:rPr>
              <a:t>o improve your answer responses, you can use the STAR tool to build your answers</a:t>
            </a:r>
            <a:endParaRPr lang="en-US" sz="24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effectLst/>
                <a:latin typeface="Lato"/>
                <a:ea typeface="Lato"/>
                <a:cs typeface="Lato"/>
              </a:rPr>
              <a:t>Activate your account at </a:t>
            </a:r>
            <a:r>
              <a:rPr lang="en-US" sz="2400">
                <a:solidFill>
                  <a:srgbClr val="E00122"/>
                </a:solidFill>
                <a:effectLst/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uc.biginterview.com</a:t>
            </a:r>
            <a:r>
              <a:rPr lang="en-US" sz="2400">
                <a:effectLst/>
                <a:latin typeface="Lato"/>
                <a:ea typeface="Lato"/>
                <a:cs typeface="Lato"/>
              </a:rPr>
              <a:t> using your 6+2 and UC password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4BC8DAE-C1E6-7980-6E58-5EF32A9D5991}"/>
              </a:ext>
            </a:extLst>
          </p:cNvPr>
          <p:cNvGrpSpPr>
            <a:grpSpLocks noChangeAspect="1"/>
          </p:cNvGrpSpPr>
          <p:nvPr/>
        </p:nvGrpSpPr>
        <p:grpSpPr>
          <a:xfrm>
            <a:off x="5039938" y="1398081"/>
            <a:ext cx="7061200" cy="4050218"/>
            <a:chOff x="0" y="0"/>
            <a:chExt cx="7981950" cy="457835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9ED89A9-7739-1D6E-3428-66F8B0015A97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A3B0F16-0C1A-8AD1-52E1-46B9AA09326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F784A8F-0270-0E27-FADB-A1061FD994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285AAE3-9F18-A50C-9A1C-A74E556EF01A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2F49250-9D32-1BA3-3C56-5001C1DAC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7" t="14251" r="11667" b="7681"/>
          <a:stretch/>
        </p:blipFill>
        <p:spPr>
          <a:xfrm>
            <a:off x="5895093" y="1823513"/>
            <a:ext cx="5349765" cy="30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1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BIG 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69" y="1302187"/>
            <a:ext cx="5125718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only can you use </a:t>
            </a:r>
            <a:r>
              <a:rPr lang="en-US" sz="2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BigInterview</a:t>
            </a: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do interview practice, but now we utilize the resume AI feature!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effectLst/>
                <a:latin typeface="Lato"/>
                <a:ea typeface="Lato"/>
                <a:cs typeface="Lato"/>
              </a:rPr>
              <a:t>Receive AI feedback on your resu</a:t>
            </a:r>
            <a:r>
              <a:rPr lang="en-US" sz="2400">
                <a:latin typeface="Lato"/>
                <a:ea typeface="Lato"/>
                <a:cs typeface="Lato"/>
              </a:rPr>
              <a:t>me submissions</a:t>
            </a:r>
            <a:r>
              <a:rPr lang="en-US" sz="2400">
                <a:effectLst/>
                <a:latin typeface="Lato"/>
                <a:ea typeface="Lato"/>
                <a:cs typeface="Lato"/>
              </a:rPr>
              <a:t> with rankings of Bronze, Silver, and Gold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You can submit five resume submissions at one time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4BC8DAE-C1E6-7980-6E58-5EF32A9D5991}"/>
              </a:ext>
            </a:extLst>
          </p:cNvPr>
          <p:cNvGrpSpPr>
            <a:grpSpLocks noChangeAspect="1"/>
          </p:cNvGrpSpPr>
          <p:nvPr/>
        </p:nvGrpSpPr>
        <p:grpSpPr>
          <a:xfrm>
            <a:off x="5039938" y="1398081"/>
            <a:ext cx="7061200" cy="4050218"/>
            <a:chOff x="0" y="0"/>
            <a:chExt cx="7981950" cy="457835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9ED89A9-7739-1D6E-3428-66F8B0015A97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A3B0F16-0C1A-8AD1-52E1-46B9AA09326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F784A8F-0270-0E27-FADB-A1061FD994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285AAE3-9F18-A50C-9A1C-A74E556EF01A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B1BA2-D37E-7D8B-5ABD-2E2F033F5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" t="21964" r="7054" b="13890"/>
          <a:stretch/>
        </p:blipFill>
        <p:spPr>
          <a:xfrm>
            <a:off x="6010274" y="1648470"/>
            <a:ext cx="5067301" cy="31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4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 dirty="0">
                <a:solidFill>
                  <a:srgbClr val="E00122"/>
                </a:solidFill>
                <a:latin typeface="League Spartan"/>
              </a:rPr>
              <a:t>INTERVIEW PREP</a:t>
            </a:r>
            <a:endParaRPr lang="en-US" sz="6600" b="1" spc="-200" dirty="0">
              <a:solidFill>
                <a:srgbClr val="E00122"/>
              </a:solidFill>
              <a:latin typeface="League Spartan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6616700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7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Need a quiet, reservable place for an interview?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4572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Sound dampening booths</a:t>
            </a:r>
          </a:p>
          <a:p>
            <a:pPr marL="4572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booths for a single person</a:t>
            </a:r>
          </a:p>
          <a:p>
            <a:pPr marL="4572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booths for up to 2 people</a:t>
            </a:r>
          </a:p>
          <a:p>
            <a:pPr marL="457200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Lato"/>
                <a:ea typeface="Lato"/>
                <a:cs typeface="Lato"/>
              </a:rPr>
              <a:t>Call the Career Studio at 513-556-0381 or email </a:t>
            </a:r>
            <a:r>
              <a:rPr lang="en-US" sz="2200" dirty="0">
                <a:solidFill>
                  <a:srgbClr val="E00122"/>
                </a:solidFill>
                <a:latin typeface="Lato"/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careerstudio@uc.edu</a:t>
            </a:r>
            <a:r>
              <a:rPr lang="en-US" sz="2200" dirty="0">
                <a:solidFill>
                  <a:srgbClr val="E00122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2200" dirty="0">
                <a:latin typeface="Lato"/>
                <a:ea typeface="Lato"/>
                <a:cs typeface="Lato"/>
              </a:rPr>
              <a:t>to request a reservation.</a:t>
            </a:r>
          </a:p>
          <a:p>
            <a:pPr marL="23495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 descr="A picture containing area&#10;&#10;Description automatically generated">
            <a:extLst>
              <a:ext uri="{FF2B5EF4-FFF2-40B4-BE49-F238E27FC236}">
                <a16:creationId xmlns:a16="http://schemas.microsoft.com/office/drawing/2014/main" id="{500CBCB8-4D30-70BE-A358-F17335BDB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42" y="1409701"/>
            <a:ext cx="4342483" cy="3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98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85801"/>
            <a:ext cx="10515600" cy="1054100"/>
          </a:xfrm>
        </p:spPr>
        <p:txBody>
          <a:bodyPr>
            <a:no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FOUR-YEAR </a:t>
            </a:r>
            <a:br>
              <a:rPr lang="en-US" sz="6600" b="1" spc="-200">
                <a:solidFill>
                  <a:srgbClr val="E00122"/>
                </a:solidFill>
                <a:latin typeface="League Spartan" charset="0"/>
              </a:rPr>
            </a:b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184400"/>
            <a:ext cx="5829300" cy="3878264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Want a guide to ensure you are ready for life beyond UC?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Download a copy of our Undergraduate Career Planning Guide to track your progress.</a:t>
            </a: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</a:pPr>
            <a:endParaRPr lang="en-US" sz="220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6158-3678-EE25-2D2D-61AEDB29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75845"/>
            <a:ext cx="4762500" cy="621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53C55-B2DF-16EC-C04D-B0C87C00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15" y="4123532"/>
            <a:ext cx="998307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7429500" cy="4652963"/>
          </a:xfrm>
        </p:spPr>
        <p:txBody>
          <a:bodyPr>
            <a:noAutofit/>
          </a:bodyPr>
          <a:lstStyle/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Bearcat Promise Career Studio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College of Cooperative Education &amp; Professional Studies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Website: 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uc.edu/</a:t>
            </a:r>
            <a:r>
              <a:rPr lang="en-US" sz="2200" err="1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careereducation</a:t>
            </a:r>
            <a:endParaRPr lang="en-US" sz="2200">
              <a:solidFill>
                <a:srgbClr val="E0012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sz="2200">
                <a:solidFill>
                  <a:srgbClr val="E001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careerstudio@uc.edu</a:t>
            </a: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Image result for &quot;purpose&quot; venn diagram">
            <a:extLst>
              <a:ext uri="{FF2B5EF4-FFF2-40B4-BE49-F238E27FC236}">
                <a16:creationId xmlns:a16="http://schemas.microsoft.com/office/drawing/2014/main" id="{F1776E4F-C0B5-51BE-C6F8-39C4E50A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66" y="947164"/>
            <a:ext cx="4953978" cy="49636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01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159C-D1D7-A584-57C3-A9A78199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48" y="1366156"/>
            <a:ext cx="11201402" cy="5154635"/>
          </a:xfrm>
        </p:spPr>
        <p:txBody>
          <a:bodyPr anchor="t" anchorCtr="0">
            <a:noAutofit/>
          </a:bodyPr>
          <a:lstStyle/>
          <a:p>
            <a:pPr algn="l">
              <a:lnSpc>
                <a:spcPts val="8200"/>
              </a:lnSpc>
            </a:pPr>
            <a:r>
              <a:rPr lang="en-US" sz="8800" b="1" kern="700" spc="-200">
                <a:solidFill>
                  <a:schemeClr val="bg1"/>
                </a:solidFill>
                <a:latin typeface="League Spartan"/>
              </a:rPr>
              <a:t>WHAT CAN THE BEARCAT PROMISE CAREER STUDIO DO FOR ME?</a:t>
            </a:r>
          </a:p>
        </p:txBody>
      </p:sp>
    </p:spTree>
    <p:extLst>
      <p:ext uri="{BB962C8B-B14F-4D97-AF65-F5344CB8AC3E}">
        <p14:creationId xmlns:p14="http://schemas.microsoft.com/office/powerpoint/2010/main" val="264561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35101"/>
            <a:ext cx="5983890" cy="4652963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a Career Studio?</a:t>
            </a:r>
          </a:p>
          <a:p>
            <a:pPr marL="461963" indent="-230188">
              <a:buFont typeface="Arial" panose="020B0604020202020204" pitchFamily="34" charset="0"/>
              <a:buChar char="•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place where you can meet with a trained team of career professionals to discuss and design your future.</a:t>
            </a:r>
          </a:p>
          <a:p>
            <a:pPr marL="0" indent="0">
              <a:spcBef>
                <a:spcPts val="400"/>
              </a:spcBef>
              <a:buNone/>
            </a:pPr>
            <a:endParaRPr lang="en-US" sz="24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Who We Serve</a:t>
            </a:r>
          </a:p>
          <a:p>
            <a:pPr marL="457200" indent="-2254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Undergraduate and graduate students </a:t>
            </a:r>
          </a:p>
          <a:p>
            <a:pPr marL="457200" indent="-2254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Recent alumni </a:t>
            </a:r>
          </a:p>
          <a:p>
            <a:pPr marL="457200" indent="-2254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Lindner and Law have centers</a:t>
            </a:r>
          </a:p>
          <a:p>
            <a:pPr marL="231775" indent="0">
              <a:spcBef>
                <a:spcPts val="400"/>
              </a:spcBef>
              <a:buNone/>
            </a:pPr>
            <a:endParaRPr lang="en-US" sz="24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Location</a:t>
            </a:r>
          </a:p>
          <a:p>
            <a:pPr marL="461963">
              <a:spcBef>
                <a:spcPts val="400"/>
              </a:spcBef>
            </a:pPr>
            <a:r>
              <a:rPr lang="en-US" sz="24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Tangeman University Center (TUC) 310</a:t>
            </a:r>
          </a:p>
          <a:p>
            <a:pPr marL="461963">
              <a:spcBef>
                <a:spcPts val="400"/>
              </a:spcBef>
            </a:pPr>
            <a:r>
              <a:rPr lang="en-US" sz="240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By the PNC Bank </a:t>
            </a:r>
          </a:p>
          <a:p>
            <a:pPr marL="231775" indent="0">
              <a:spcBef>
                <a:spcPts val="400"/>
              </a:spcBef>
              <a:buNone/>
            </a:pPr>
            <a:endParaRPr lang="en-US" sz="24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42BED-201D-0D41-4BF5-05CAF8EAE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796" y="1435101"/>
            <a:ext cx="4879428" cy="325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106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spc="-200">
                <a:latin typeface="League Spartan"/>
              </a:rPr>
              <a:t>OUR CAREER STAFF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>
                <a:latin typeface="Lato"/>
                <a:ea typeface="Lato"/>
                <a:cs typeface="Lato"/>
              </a:rPr>
              <a:t>Our team looks forward to supporting you in your career journey!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 sz="2200">
                <a:latin typeface="Lato"/>
                <a:ea typeface="Lato"/>
                <a:cs typeface="Lato"/>
              </a:rPr>
              <a:t>Peer Career Coaches (10 students)</a:t>
            </a:r>
            <a:endParaRPr lang="en-US" sz="2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 sz="2200">
                <a:latin typeface="Lato"/>
                <a:ea typeface="Lato"/>
                <a:cs typeface="Lato"/>
              </a:rPr>
              <a:t>Graduate Assistants (1 graduate)</a:t>
            </a: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 sz="2200">
                <a:latin typeface="Lato"/>
                <a:ea typeface="Lato"/>
                <a:cs typeface="Lato"/>
              </a:rPr>
              <a:t>Professional Staff (2 Professionals)</a:t>
            </a: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3177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3177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>
              <a:latin typeface="Lato"/>
              <a:ea typeface="Lato"/>
              <a:cs typeface="Lato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BB5E41-8893-90B8-368B-57C777C83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5" r="33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002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FE368-1E90-711E-E5D3-A7E86491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1" y="325368"/>
            <a:ext cx="5130601" cy="191602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spc="-200">
                <a:solidFill>
                  <a:srgbClr val="E00122"/>
                </a:solidFill>
                <a:latin typeface="League Spartan"/>
              </a:rPr>
              <a:t>REQUESTING CLASSROOM PRESENTATIONS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4BA88-7732-50BA-BF68-042FA0B5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5" y="2934131"/>
            <a:ext cx="4815088" cy="36608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>
                <a:ea typeface="+mn-lt"/>
                <a:cs typeface="+mn-lt"/>
              </a:rPr>
              <a:t>Option 1: Surface level presentations</a:t>
            </a:r>
            <a:endParaRPr lang="en-US" sz="2200">
              <a:cs typeface="Calibri" panose="020F0502020204030204"/>
            </a:endParaRPr>
          </a:p>
          <a:p>
            <a:pPr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Peer Career Coaches present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>
                <a:ea typeface="+mn-lt"/>
                <a:cs typeface="+mn-lt"/>
              </a:rPr>
              <a:t>Option 2: In-depth level presentations</a:t>
            </a:r>
            <a:endParaRPr lang="en-US" sz="2200"/>
          </a:p>
          <a:p>
            <a:pPr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Professional staff present</a:t>
            </a:r>
          </a:p>
          <a:p>
            <a:pPr marL="0" indent="0">
              <a:buNone/>
            </a:pPr>
            <a:endParaRPr lang="en-US" sz="2200">
              <a:cs typeface="Calibri"/>
            </a:endParaRPr>
          </a:p>
          <a:p>
            <a:pPr marL="0" indent="0">
              <a:buNone/>
            </a:pP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>
                <a:cs typeface="Calibri"/>
              </a:rPr>
              <a:t>*Email </a:t>
            </a:r>
            <a:r>
              <a:rPr lang="en-US" sz="2200">
                <a:ea typeface="+mn-lt"/>
                <a:cs typeface="+mn-lt"/>
              </a:rPr>
              <a:t>The Career Studio: </a:t>
            </a:r>
            <a:r>
              <a:rPr lang="en-US" sz="2200">
                <a:solidFill>
                  <a:srgbClr val="FF0000"/>
                </a:solidFill>
                <a:ea typeface="+mn-lt"/>
                <a:cs typeface="+mn-lt"/>
              </a:rPr>
              <a:t>careerstudio@ucmail.uc.edu</a:t>
            </a:r>
            <a:endParaRPr lang="en-US" sz="220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5" name="Picture 4" descr="A room of colourful chairs">
            <a:extLst>
              <a:ext uri="{FF2B5EF4-FFF2-40B4-BE49-F238E27FC236}">
                <a16:creationId xmlns:a16="http://schemas.microsoft.com/office/drawing/2014/main" id="{29ED363E-189C-BDD8-089D-EF4A4A958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0" r="1643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888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3" y="392339"/>
            <a:ext cx="6993029" cy="1807305"/>
          </a:xfrm>
        </p:spPr>
        <p:txBody>
          <a:bodyPr>
            <a:no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WALK-IN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68" y="1993119"/>
            <a:ext cx="5538103" cy="447639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100" b="1">
                <a:latin typeface="Lato"/>
                <a:ea typeface="Lato"/>
                <a:cs typeface="Lato"/>
              </a:rPr>
              <a:t>Peer Career Coaches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 sz="2600">
                <a:latin typeface="Lato"/>
                <a:ea typeface="Lato"/>
                <a:cs typeface="Lato"/>
              </a:rPr>
              <a:t>Undergraduate and graduate students with specialized training in career topics</a:t>
            </a:r>
          </a:p>
          <a:p>
            <a:pPr marL="233045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>
              <a:latin typeface="Lato"/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100" b="1">
                <a:latin typeface="Lato"/>
                <a:ea typeface="Lato"/>
                <a:cs typeface="Lato"/>
              </a:rPr>
              <a:t>Walk-In Services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Lato"/>
                <a:ea typeface="Lato"/>
                <a:cs typeface="Lato"/>
              </a:rPr>
              <a:t>No appointment needed (10am – 4pm)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Lato"/>
                <a:ea typeface="Lato"/>
                <a:cs typeface="Lato"/>
              </a:rPr>
              <a:t>Receive advice on resumes, CVs, cover letters and other professional documents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Lato"/>
                <a:ea typeface="Lato"/>
                <a:cs typeface="Lato"/>
              </a:rPr>
              <a:t>Learn how to use Handshake, LinkedIn, Bearcats Connect, etc. to find co-ops, internships, and jobs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Lato"/>
                <a:ea typeface="Lato"/>
                <a:cs typeface="Lato"/>
              </a:rPr>
              <a:t>Learn best practices on attending a career fair</a:t>
            </a:r>
          </a:p>
          <a:p>
            <a:pPr marL="461645"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Lato"/>
                <a:ea typeface="Lato"/>
                <a:cs typeface="Lato"/>
              </a:rPr>
              <a:t>Practice for an upcoming interview and receive 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61274-11DB-BF3E-AA6D-9B58D5B49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9" r="504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931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810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CAREER COACHING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35101"/>
            <a:ext cx="7213600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Career Coaching?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Staff and Graduate Assistants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>
                <a:latin typeface="Lato"/>
                <a:ea typeface="Lato"/>
                <a:cs typeface="Lato"/>
              </a:rPr>
              <a:t>We provide information and guidance on career topics that you are interested in exploring.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following slides include topics that students regularly schedule a Career Coaching appointment to discuss.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  <a:defRPr/>
            </a:pPr>
            <a:endParaRPr lang="en-US" sz="24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1BF515-5C3A-8405-9B86-BFCDF220DE53}"/>
              </a:ext>
            </a:extLst>
          </p:cNvPr>
          <p:cNvSpPr/>
          <p:nvPr/>
        </p:nvSpPr>
        <p:spPr>
          <a:xfrm>
            <a:off x="8019192" y="1435101"/>
            <a:ext cx="3479597" cy="4652964"/>
          </a:xfrm>
          <a:custGeom>
            <a:avLst/>
            <a:gdLst/>
            <a:ahLst/>
            <a:cxnLst/>
            <a:rect l="l" t="t" r="r" b="b"/>
            <a:pathLst>
              <a:path w="3600450" h="4814570">
                <a:moveTo>
                  <a:pt x="0" y="0"/>
                </a:moveTo>
                <a:lnTo>
                  <a:pt x="3600450" y="0"/>
                </a:lnTo>
                <a:lnTo>
                  <a:pt x="3600450" y="4814570"/>
                </a:lnTo>
                <a:lnTo>
                  <a:pt x="0" y="4814570"/>
                </a:lnTo>
                <a:close/>
              </a:path>
            </a:pathLst>
          </a:custGeom>
          <a:blipFill>
            <a:blip r:embed="rId2"/>
            <a:stretch>
              <a:fillRect l="-50353" r="-5035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5601"/>
            <a:ext cx="10515600" cy="1054100"/>
          </a:xfrm>
        </p:spPr>
        <p:txBody>
          <a:bodyPr>
            <a:normAutofit/>
          </a:bodyPr>
          <a:lstStyle/>
          <a:p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FREE HEADSHOTS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409701"/>
            <a:ext cx="6616700" cy="4652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2700" lvl="2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200" b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Add a headshot to your Handshake and LinkedIn profiles!</a:t>
            </a:r>
          </a:p>
          <a:p>
            <a:pPr marL="457200" lvl="2" indent="-222250">
              <a:spcBef>
                <a:spcPts val="400"/>
              </a:spcBef>
              <a:spcAft>
                <a:spcPts val="600"/>
              </a:spcAft>
            </a:pPr>
            <a:r>
              <a:rPr lang="en-US" sz="2200">
                <a:latin typeface="Lato"/>
                <a:ea typeface="Lato"/>
                <a:cs typeface="Lato"/>
              </a:rPr>
              <a:t>Capture 3 free headshots per session </a:t>
            </a:r>
            <a:endParaRPr lang="en-US" sz="22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457200" lvl="2" indent="-2222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Lato"/>
                <a:ea typeface="Lato"/>
                <a:cs typeface="Lato"/>
              </a:rPr>
              <a:t>It’s self-service, takes about 5 minutes, and will provide you with posing tips and advice.</a:t>
            </a:r>
          </a:p>
          <a:p>
            <a:pPr marL="457200" lvl="2" indent="-22225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Lato"/>
                <a:ea typeface="Lato"/>
                <a:cs typeface="Lato"/>
              </a:rPr>
              <a:t>Digital images are in your email within 10 minutes</a:t>
            </a:r>
          </a:p>
          <a:p>
            <a:pPr marL="457200" lvl="2" indent="-222250">
              <a:spcBef>
                <a:spcPts val="400"/>
              </a:spcBef>
              <a:spcAft>
                <a:spcPts val="600"/>
              </a:spcAft>
            </a:pPr>
            <a:r>
              <a:rPr lang="en-US" sz="2200">
                <a:latin typeface="Lato"/>
                <a:ea typeface="Lato"/>
                <a:cs typeface="Lato"/>
              </a:rPr>
              <a:t>Come back as many times during walk-in hours as you would like – seriously!</a:t>
            </a:r>
            <a:endParaRPr lang="en-US" sz="2200">
              <a:solidFill>
                <a:srgbClr val="C00000"/>
              </a:solidFill>
              <a:latin typeface="Lato"/>
              <a:ea typeface="Lato"/>
              <a:cs typeface="Lato"/>
            </a:endParaRPr>
          </a:p>
          <a:p>
            <a:pPr indent="0">
              <a:lnSpc>
                <a:spcPts val="2800"/>
              </a:lnSpc>
              <a:spcBef>
                <a:spcPts val="400"/>
              </a:spcBef>
              <a:buNone/>
              <a:defRPr/>
            </a:pPr>
            <a:endParaRPr lang="en-US" sz="220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57B7E-066B-0BA7-C159-16B20E239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80" r="-160" b="4057"/>
          <a:stretch/>
        </p:blipFill>
        <p:spPr>
          <a:xfrm>
            <a:off x="7466855" y="1193523"/>
            <a:ext cx="4134110" cy="268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34C58-A998-236E-E8C1-2FCF5AC7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5" y="3751312"/>
            <a:ext cx="4126631" cy="275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98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B3BE-FBB4-0238-5CE2-5EF62CDC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25047"/>
            <a:ext cx="10515600" cy="10541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spc="-200">
                <a:solidFill>
                  <a:srgbClr val="E00122"/>
                </a:solidFill>
                <a:latin typeface="League Spartan" charset="0"/>
              </a:rPr>
              <a:t>WHAT CAREERS COULD BE A MATCH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E92A-1255-A813-71CB-3F4612EA7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321169"/>
            <a:ext cx="6299200" cy="376689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>
                <a:latin typeface="Lato"/>
                <a:ea typeface="Lato"/>
                <a:cs typeface="Lato"/>
              </a:rPr>
              <a:t>L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"/>
                <a:cs typeface="Lato"/>
              </a:rPr>
              <a:t>isten to what options you are considering and help you determine which could be the best match for you.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"/>
                <a:cs typeface="Lato"/>
              </a:rPr>
              <a:t>Help you understand what careers could be a match for you using personality and career </a:t>
            </a:r>
            <a:r>
              <a:rPr lang="en-US" sz="2400">
                <a:latin typeface="Lato"/>
                <a:ea typeface="Lato"/>
                <a:cs typeface="Lato"/>
              </a:rPr>
              <a:t>a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"/>
                <a:ea typeface="Lato"/>
                <a:cs typeface="Lato"/>
              </a:rPr>
              <a:t>ssessments</a:t>
            </a:r>
            <a:r>
              <a:rPr lang="en-US" sz="2400">
                <a:latin typeface="Lato"/>
                <a:ea typeface="Lato"/>
                <a:cs typeface="Lato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  <a:defRPr/>
            </a:pPr>
            <a:endParaRPr lang="en-US" sz="240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E0012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12" descr="Image result for mbti report">
            <a:extLst>
              <a:ext uri="{FF2B5EF4-FFF2-40B4-BE49-F238E27FC236}">
                <a16:creationId xmlns:a16="http://schemas.microsoft.com/office/drawing/2014/main" id="{4A38B977-71B3-2E0B-DC49-057D029A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68" y="2172724"/>
            <a:ext cx="2772243" cy="331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strong interest inventory">
            <a:extLst>
              <a:ext uri="{FF2B5EF4-FFF2-40B4-BE49-F238E27FC236}">
                <a16:creationId xmlns:a16="http://schemas.microsoft.com/office/drawing/2014/main" id="{C7C50C3B-94BD-FE05-7361-10ACE572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54" y="3194408"/>
            <a:ext cx="2934571" cy="346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782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WHAT CAN THE BEARCAT PROMISE CAREER STUDIO DO FOR ME?</vt:lpstr>
      <vt:lpstr>CAREER STUDIO</vt:lpstr>
      <vt:lpstr>OUR CAREER STAFF</vt:lpstr>
      <vt:lpstr>REQUESTING CLASSROOM PRESENTATIONS</vt:lpstr>
      <vt:lpstr>WALK-IN HOURS</vt:lpstr>
      <vt:lpstr>CAREER COACHING</vt:lpstr>
      <vt:lpstr>FREE HEADSHOTS</vt:lpstr>
      <vt:lpstr>WHAT CAREERS COULD BE A MATCH FOR ME?</vt:lpstr>
      <vt:lpstr>WHAT CAN I DO WITH MY MAJOR?</vt:lpstr>
      <vt:lpstr>HOW CAN I GET EXPERIENCE IN THE FIELD?</vt:lpstr>
      <vt:lpstr>HOW DO I FIND A FULL-TIME JOB?</vt:lpstr>
      <vt:lpstr>HOW DO I GO TO GRADUATE SCHOOL?</vt:lpstr>
      <vt:lpstr>HANDSHAKE</vt:lpstr>
      <vt:lpstr>BIG INTERVIEW</vt:lpstr>
      <vt:lpstr>BIG INTERVIEW</vt:lpstr>
      <vt:lpstr>INTERVIEW PREP</vt:lpstr>
      <vt:lpstr>FOUR-YEAR  CAREER GUIDE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YOURSELF UP FOR CAREER SUCCESS</dc:title>
  <dc:creator>Bridges, Ellie (rungbree)</dc:creator>
  <cp:revision>23</cp:revision>
  <dcterms:created xsi:type="dcterms:W3CDTF">2023-06-14T19:24:20Z</dcterms:created>
  <dcterms:modified xsi:type="dcterms:W3CDTF">2024-05-24T15:20:29Z</dcterms:modified>
</cp:coreProperties>
</file>